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Robo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0987C12-F4F6-40A1-B057-1647F67687AA}">
  <a:tblStyle styleId="{E0987C12-F4F6-40A1-B057-1647F67687A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Roboto-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3fa44cf32f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fa44cf32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3f9dd16338_0_10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f9dd16338_0_1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3f9dd16338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f9dd16338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3f9dd16338_0_1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3f9dd16338_0_1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3f9dd16338_0_1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f9dd16338_0_1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3fa44cf32f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3fa44cf32f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3f9dd16338_0_1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f9dd16338_0_1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3f9dd16338_0_1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3f9dd16338_0_1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3f9dd16338_0_1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3f9dd16338_0_1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3f9dd16338_0_1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3f9dd16338_0_1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3f9dd1633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f9dd1633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3fa44cf32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3fa44cf32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3fa44cf32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fa44cf32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3fa44cf32f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3fa44cf32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3f9dd16338_0_1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3f9dd16338_0_1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3f9dd16338_0_1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3f9dd16338_0_1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3f9dd16338_0_1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f9dd16338_0_1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3f9dd16338_0_10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f9dd16338_0_1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3f9dd16338_0_1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f9dd16338_0_1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3fa44cf32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fa44cf32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3f9dd16338_0_1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f9dd16338_0_1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3fa44cf32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fa44cf32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3f9dd16338_0_1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f9dd16338_0_1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26.png"/><Relationship Id="rId5" Type="http://schemas.openxmlformats.org/officeDocument/2006/relationships/image" Target="../media/image24.png"/><Relationship Id="rId6"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3.png"/><Relationship Id="rId4" Type="http://schemas.openxmlformats.org/officeDocument/2006/relationships/image" Target="../media/image16.png"/><Relationship Id="rId5" Type="http://schemas.openxmlformats.org/officeDocument/2006/relationships/image" Target="../media/image21.png"/><Relationship Id="rId6"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image" Target="../media/image6.png"/><Relationship Id="rId5" Type="http://schemas.openxmlformats.org/officeDocument/2006/relationships/image" Target="../media/image25.png"/><Relationship Id="rId6" Type="http://schemas.openxmlformats.org/officeDocument/2006/relationships/image" Target="../media/image3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devops.com/continuous-delivery-pipeline/" TargetMode="External"/><Relationship Id="rId4" Type="http://schemas.openxmlformats.org/officeDocument/2006/relationships/hyperlink" Target="https://codefresh.io/continuous-integration/continuous-integration-delivery-pipeline-important/"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image" Target="../media/image18.png"/><Relationship Id="rId10" Type="http://schemas.openxmlformats.org/officeDocument/2006/relationships/image" Target="../media/image29.png"/><Relationship Id="rId9" Type="http://schemas.openxmlformats.org/officeDocument/2006/relationships/image" Target="../media/image15.png"/><Relationship Id="rId5" Type="http://schemas.openxmlformats.org/officeDocument/2006/relationships/image" Target="../media/image28.png"/><Relationship Id="rId6" Type="http://schemas.openxmlformats.org/officeDocument/2006/relationships/image" Target="../media/image13.png"/><Relationship Id="rId7" Type="http://schemas.openxmlformats.org/officeDocument/2006/relationships/image" Target="../media/image11.png"/><Relationship Id="rId8"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0.pn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307800"/>
            <a:ext cx="8520600" cy="675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GB" sz="3600"/>
              <a:t>Practical web development basics</a:t>
            </a:r>
            <a:endParaRPr sz="3600"/>
          </a:p>
        </p:txBody>
      </p:sp>
      <p:sp>
        <p:nvSpPr>
          <p:cNvPr id="55" name="Google Shape;55;p13"/>
          <p:cNvSpPr txBox="1"/>
          <p:nvPr>
            <p:ph idx="1" type="subTitle"/>
          </p:nvPr>
        </p:nvSpPr>
        <p:spPr>
          <a:xfrm>
            <a:off x="311700" y="4345225"/>
            <a:ext cx="4453200" cy="450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2400"/>
              <a:t>Prepared by Nitish Patkar</a:t>
            </a:r>
            <a:endParaRPr sz="2400"/>
          </a:p>
        </p:txBody>
      </p:sp>
      <p:sp>
        <p:nvSpPr>
          <p:cNvPr id="56" name="Google Shape;56;p13"/>
          <p:cNvSpPr/>
          <p:nvPr/>
        </p:nvSpPr>
        <p:spPr>
          <a:xfrm>
            <a:off x="6321250" y="1780450"/>
            <a:ext cx="1058100" cy="9936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n-GB"/>
              <a:t>REST</a:t>
            </a:r>
            <a:endParaRPr/>
          </a:p>
        </p:txBody>
      </p:sp>
      <p:sp>
        <p:nvSpPr>
          <p:cNvPr id="57" name="Google Shape;57;p13"/>
          <p:cNvSpPr/>
          <p:nvPr/>
        </p:nvSpPr>
        <p:spPr>
          <a:xfrm>
            <a:off x="7025725" y="1185225"/>
            <a:ext cx="1384200" cy="1260000"/>
          </a:xfrm>
          <a:prstGeom prst="ellipse">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GB"/>
              <a:t>HTML</a:t>
            </a:r>
            <a:endParaRPr/>
          </a:p>
        </p:txBody>
      </p:sp>
      <p:sp>
        <p:nvSpPr>
          <p:cNvPr id="58" name="Google Shape;58;p13"/>
          <p:cNvSpPr/>
          <p:nvPr/>
        </p:nvSpPr>
        <p:spPr>
          <a:xfrm>
            <a:off x="7219525" y="1996725"/>
            <a:ext cx="1218000" cy="11040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GB" sz="1200"/>
              <a:t>javascript</a:t>
            </a:r>
            <a:endParaRPr sz="1200"/>
          </a:p>
        </p:txBody>
      </p:sp>
      <p:sp>
        <p:nvSpPr>
          <p:cNvPr id="59" name="Google Shape;59;p13"/>
          <p:cNvSpPr/>
          <p:nvPr/>
        </p:nvSpPr>
        <p:spPr>
          <a:xfrm>
            <a:off x="5619125" y="1559825"/>
            <a:ext cx="881700" cy="855900"/>
          </a:xfrm>
          <a:prstGeom prst="ellipse">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GB"/>
              <a:t>CSS</a:t>
            </a:r>
            <a:endParaRPr/>
          </a:p>
        </p:txBody>
      </p:sp>
      <p:sp>
        <p:nvSpPr>
          <p:cNvPr id="60" name="Google Shape;60;p13"/>
          <p:cNvSpPr/>
          <p:nvPr/>
        </p:nvSpPr>
        <p:spPr>
          <a:xfrm>
            <a:off x="5336725" y="2233625"/>
            <a:ext cx="1267500" cy="1212300"/>
          </a:xfrm>
          <a:prstGeom prst="ellipse">
            <a:avLst/>
          </a:prstGeom>
          <a:solidFill>
            <a:srgbClr val="76A5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GB"/>
              <a:t>Node</a:t>
            </a:r>
            <a:endParaRPr/>
          </a:p>
        </p:txBody>
      </p:sp>
      <p:sp>
        <p:nvSpPr>
          <p:cNvPr id="61" name="Google Shape;61;p13"/>
          <p:cNvSpPr/>
          <p:nvPr/>
        </p:nvSpPr>
        <p:spPr>
          <a:xfrm>
            <a:off x="6321250" y="2571750"/>
            <a:ext cx="1218000" cy="1138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GB"/>
              <a:t>Angular</a:t>
            </a:r>
            <a:endParaRPr/>
          </a:p>
        </p:txBody>
      </p:sp>
      <p:sp>
        <p:nvSpPr>
          <p:cNvPr id="62" name="Google Shape;62;p13"/>
          <p:cNvSpPr/>
          <p:nvPr/>
        </p:nvSpPr>
        <p:spPr>
          <a:xfrm>
            <a:off x="7265550" y="2868525"/>
            <a:ext cx="1360500" cy="1308900"/>
          </a:xfrm>
          <a:prstGeom prst="ellipse">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GB"/>
              <a:t>ORM</a:t>
            </a:r>
            <a:endParaRPr/>
          </a:p>
        </p:txBody>
      </p:sp>
      <p:sp>
        <p:nvSpPr>
          <p:cNvPr id="63" name="Google Shape;63;p13"/>
          <p:cNvSpPr/>
          <p:nvPr/>
        </p:nvSpPr>
        <p:spPr>
          <a:xfrm>
            <a:off x="5667425" y="3242900"/>
            <a:ext cx="1159800" cy="1104000"/>
          </a:xfrm>
          <a:prstGeom prst="ellipse">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GB" sz="3000"/>
              <a:t>?!</a:t>
            </a:r>
            <a:endParaRPr sz="3000"/>
          </a:p>
        </p:txBody>
      </p:sp>
      <p:sp>
        <p:nvSpPr>
          <p:cNvPr id="64" name="Google Shape;64;p13"/>
          <p:cNvSpPr/>
          <p:nvPr/>
        </p:nvSpPr>
        <p:spPr>
          <a:xfrm>
            <a:off x="4793850" y="1821850"/>
            <a:ext cx="957000" cy="952200"/>
          </a:xfrm>
          <a:prstGeom prst="ellipse">
            <a:avLst/>
          </a:prstGeom>
          <a:solidFill>
            <a:srgbClr val="E6B8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GB"/>
              <a:t>PHP</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2"/>
          <p:cNvSpPr/>
          <p:nvPr/>
        </p:nvSpPr>
        <p:spPr>
          <a:xfrm>
            <a:off x="1089199" y="1877549"/>
            <a:ext cx="1181400" cy="967875"/>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Database</a:t>
            </a:r>
            <a:endParaRPr/>
          </a:p>
        </p:txBody>
      </p:sp>
      <p:sp>
        <p:nvSpPr>
          <p:cNvPr id="206" name="Google Shape;206;p22"/>
          <p:cNvSpPr txBox="1"/>
          <p:nvPr/>
        </p:nvSpPr>
        <p:spPr>
          <a:xfrm>
            <a:off x="3378725" y="805100"/>
            <a:ext cx="5266800" cy="3321600"/>
          </a:xfrm>
          <a:prstGeom prst="rect">
            <a:avLst/>
          </a:prstGeom>
          <a:noFill/>
          <a:ln>
            <a:noFill/>
          </a:ln>
        </p:spPr>
        <p:txBody>
          <a:bodyPr anchorCtr="0" anchor="t" bIns="91425" lIns="91425" spcFirstLastPara="1" rIns="91425" wrap="square" tIns="91425">
            <a:noAutofit/>
          </a:bodyPr>
          <a:lstStyle/>
          <a:p>
            <a:pPr indent="-304800" lvl="0" marL="457200" rtl="0">
              <a:lnSpc>
                <a:spcPct val="100000"/>
              </a:lnSpc>
              <a:spcBef>
                <a:spcPts val="0"/>
              </a:spcBef>
              <a:spcAft>
                <a:spcPts val="0"/>
              </a:spcAft>
              <a:buSzPts val="1200"/>
              <a:buChar char="●"/>
            </a:pPr>
            <a:r>
              <a:rPr lang="en-GB" sz="1200"/>
              <a:t>Stores user and application data</a:t>
            </a:r>
            <a:endParaRPr sz="1200"/>
          </a:p>
          <a:p>
            <a:pPr indent="-304800" lvl="0" marL="457200" rtl="0">
              <a:lnSpc>
                <a:spcPct val="100000"/>
              </a:lnSpc>
              <a:spcBef>
                <a:spcPts val="1000"/>
              </a:spcBef>
              <a:spcAft>
                <a:spcPts val="0"/>
              </a:spcAft>
              <a:buSzPts val="1200"/>
              <a:buChar char="●"/>
            </a:pPr>
            <a:r>
              <a:rPr lang="en-GB" sz="1200"/>
              <a:t>With the availability of ORMs, developers deal less and less with databases directly, but it is still good to know</a:t>
            </a:r>
            <a:br>
              <a:rPr lang="en-GB" sz="1200"/>
            </a:br>
            <a:endParaRPr sz="1200"/>
          </a:p>
          <a:p>
            <a:pPr indent="0" lvl="0" marL="0" rtl="0">
              <a:lnSpc>
                <a:spcPct val="115000"/>
              </a:lnSpc>
              <a:spcBef>
                <a:spcPts val="1000"/>
              </a:spcBef>
              <a:spcAft>
                <a:spcPts val="0"/>
              </a:spcAft>
              <a:buNone/>
            </a:pPr>
            <a:r>
              <a:rPr lang="en-GB"/>
              <a:t>Main concepts to get familiar with-</a:t>
            </a:r>
            <a:endParaRPr/>
          </a:p>
          <a:p>
            <a:pPr indent="-298450" lvl="0" marL="457200" rtl="0">
              <a:lnSpc>
                <a:spcPct val="115000"/>
              </a:lnSpc>
              <a:spcBef>
                <a:spcPts val="0"/>
              </a:spcBef>
              <a:spcAft>
                <a:spcPts val="0"/>
              </a:spcAft>
              <a:buSzPts val="1100"/>
              <a:buChar char="●"/>
            </a:pPr>
            <a:r>
              <a:rPr lang="en-GB" sz="1100"/>
              <a:t>Types of databases (e.g. </a:t>
            </a:r>
            <a:r>
              <a:rPr b="1" lang="en-GB" sz="1100">
                <a:solidFill>
                  <a:srgbClr val="DD7E6B"/>
                </a:solidFill>
              </a:rPr>
              <a:t>Relational</a:t>
            </a:r>
            <a:r>
              <a:rPr lang="en-GB" sz="1100"/>
              <a:t>, non-relational)</a:t>
            </a:r>
            <a:endParaRPr sz="1100"/>
          </a:p>
          <a:p>
            <a:pPr indent="-298450" lvl="0" marL="457200" rtl="0">
              <a:lnSpc>
                <a:spcPct val="115000"/>
              </a:lnSpc>
              <a:spcBef>
                <a:spcPts val="0"/>
              </a:spcBef>
              <a:spcAft>
                <a:spcPts val="0"/>
              </a:spcAft>
              <a:buSzPts val="1100"/>
              <a:buChar char="●"/>
            </a:pPr>
            <a:r>
              <a:rPr lang="en-GB" sz="1100"/>
              <a:t>Database venders (e.g. MySQL, </a:t>
            </a:r>
            <a:r>
              <a:rPr b="1" lang="en-GB" sz="1100">
                <a:solidFill>
                  <a:srgbClr val="DD7E6B"/>
                </a:solidFill>
              </a:rPr>
              <a:t>PostgreSQL</a:t>
            </a:r>
            <a:r>
              <a:rPr lang="en-GB" sz="1100"/>
              <a:t>, MongoDB)</a:t>
            </a:r>
            <a:endParaRPr sz="1100"/>
          </a:p>
          <a:p>
            <a:pPr indent="-298450" lvl="0" marL="457200" rtl="0">
              <a:lnSpc>
                <a:spcPct val="115000"/>
              </a:lnSpc>
              <a:spcBef>
                <a:spcPts val="0"/>
              </a:spcBef>
              <a:spcAft>
                <a:spcPts val="0"/>
              </a:spcAft>
              <a:buSzPts val="1100"/>
              <a:buChar char="●"/>
            </a:pPr>
            <a:r>
              <a:rPr lang="en-GB" sz="1100"/>
              <a:t>Database backups</a:t>
            </a:r>
            <a:endParaRPr sz="1100"/>
          </a:p>
          <a:p>
            <a:pPr indent="-298450" lvl="0" marL="457200" rtl="0">
              <a:lnSpc>
                <a:spcPct val="115000"/>
              </a:lnSpc>
              <a:spcBef>
                <a:spcPts val="0"/>
              </a:spcBef>
              <a:spcAft>
                <a:spcPts val="0"/>
              </a:spcAft>
              <a:buSzPts val="1100"/>
              <a:buChar char="●"/>
            </a:pPr>
            <a:r>
              <a:rPr lang="en-GB" sz="1100"/>
              <a:t>Database query languages (e.g. SQL)</a:t>
            </a:r>
            <a:endParaRPr sz="1100"/>
          </a:p>
          <a:p>
            <a:pPr indent="-298450" lvl="0" marL="457200" rtl="0">
              <a:lnSpc>
                <a:spcPct val="115000"/>
              </a:lnSpc>
              <a:spcBef>
                <a:spcPts val="0"/>
              </a:spcBef>
              <a:spcAft>
                <a:spcPts val="0"/>
              </a:spcAft>
              <a:buSzPts val="1100"/>
              <a:buChar char="●"/>
            </a:pPr>
            <a:r>
              <a:rPr lang="en-GB" sz="1100"/>
              <a:t>Scripting languages (e.g. </a:t>
            </a:r>
            <a:r>
              <a:rPr lang="en-GB" sz="1100">
                <a:solidFill>
                  <a:srgbClr val="222222"/>
                </a:solidFill>
                <a:highlight>
                  <a:srgbClr val="FFFFFF"/>
                </a:highlight>
              </a:rPr>
              <a:t>PL/SQL</a:t>
            </a:r>
            <a:r>
              <a:rPr lang="en-GB" sz="1100"/>
              <a:t>)</a:t>
            </a:r>
            <a:endParaRPr sz="1100"/>
          </a:p>
          <a:p>
            <a:pPr indent="-298450" lvl="0" marL="457200" rtl="0">
              <a:lnSpc>
                <a:spcPct val="115000"/>
              </a:lnSpc>
              <a:spcBef>
                <a:spcPts val="0"/>
              </a:spcBef>
              <a:spcAft>
                <a:spcPts val="0"/>
              </a:spcAft>
              <a:buSzPts val="1100"/>
              <a:buChar char="●"/>
            </a:pPr>
            <a:r>
              <a:rPr lang="en-GB" sz="1100"/>
              <a:t>...</a:t>
            </a:r>
            <a:endParaRPr sz="1100"/>
          </a:p>
          <a:p>
            <a:pPr indent="0" lvl="0" marL="0" rtl="0">
              <a:lnSpc>
                <a:spcPct val="115000"/>
              </a:lnSpc>
              <a:spcBef>
                <a:spcPts val="0"/>
              </a:spcBef>
              <a:spcAft>
                <a:spcPts val="0"/>
              </a:spcAft>
              <a:buNone/>
            </a:pPr>
            <a:r>
              <a:t/>
            </a:r>
            <a:endParaRPr/>
          </a:p>
        </p:txBody>
      </p:sp>
      <p:sp>
        <p:nvSpPr>
          <p:cNvPr id="207" name="Google Shape;207;p22"/>
          <p:cNvSpPr txBox="1"/>
          <p:nvPr>
            <p:ph type="title"/>
          </p:nvPr>
        </p:nvSpPr>
        <p:spPr>
          <a:xfrm>
            <a:off x="311700" y="149950"/>
            <a:ext cx="8520600" cy="448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Database: key responsibilities and main concepts </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23"/>
          <p:cNvSpPr txBox="1"/>
          <p:nvPr>
            <p:ph idx="1" type="body"/>
          </p:nvPr>
        </p:nvSpPr>
        <p:spPr>
          <a:xfrm>
            <a:off x="311700" y="986850"/>
            <a:ext cx="8520600" cy="3416400"/>
          </a:xfrm>
          <a:prstGeom prst="rect">
            <a:avLst/>
          </a:prstGeom>
        </p:spPr>
        <p:txBody>
          <a:bodyPr anchorCtr="0" anchor="t" bIns="91425" lIns="91425" spcFirstLastPara="1" rIns="91425" wrap="square" tIns="91425">
            <a:noAutofit/>
          </a:bodyPr>
          <a:lstStyle/>
          <a:p>
            <a:pPr indent="-330200" lvl="0" marL="457200" rtl="0">
              <a:lnSpc>
                <a:spcPct val="114000"/>
              </a:lnSpc>
              <a:spcBef>
                <a:spcPts val="0"/>
              </a:spcBef>
              <a:spcAft>
                <a:spcPts val="0"/>
              </a:spcAft>
              <a:buClr>
                <a:srgbClr val="000000"/>
              </a:buClr>
              <a:buSzPts val="1600"/>
              <a:buChar char="●"/>
            </a:pPr>
            <a:r>
              <a:rPr lang="en-GB" sz="1600">
                <a:solidFill>
                  <a:srgbClr val="000000"/>
                </a:solidFill>
              </a:rPr>
              <a:t>One can do web development without frameworks, but using them simplifies many routine tasks and speeds up the development, also makes sure applications are scalable</a:t>
            </a:r>
            <a:endParaRPr sz="1600">
              <a:solidFill>
                <a:srgbClr val="000000"/>
              </a:solidFill>
            </a:endParaRPr>
          </a:p>
          <a:p>
            <a:pPr indent="-330200" lvl="0" marL="457200" rtl="0">
              <a:lnSpc>
                <a:spcPct val="114000"/>
              </a:lnSpc>
              <a:spcBef>
                <a:spcPts val="1500"/>
              </a:spcBef>
              <a:spcAft>
                <a:spcPts val="0"/>
              </a:spcAft>
              <a:buClr>
                <a:srgbClr val="000000"/>
              </a:buClr>
              <a:buSzPts val="1600"/>
              <a:buChar char="●"/>
            </a:pPr>
            <a:r>
              <a:rPr lang="en-GB" sz="1600">
                <a:solidFill>
                  <a:srgbClr val="000000"/>
                </a:solidFill>
              </a:rPr>
              <a:t>Choosing a correct framework depends on multiple factors such as programming language preference, framework documentation, community support etc.</a:t>
            </a:r>
            <a:endParaRPr sz="1600">
              <a:solidFill>
                <a:srgbClr val="000000"/>
              </a:solidFill>
            </a:endParaRPr>
          </a:p>
          <a:p>
            <a:pPr indent="-330200" lvl="0" marL="457200" rtl="0">
              <a:lnSpc>
                <a:spcPct val="114000"/>
              </a:lnSpc>
              <a:spcBef>
                <a:spcPts val="1500"/>
              </a:spcBef>
              <a:spcAft>
                <a:spcPts val="1500"/>
              </a:spcAft>
              <a:buClr>
                <a:srgbClr val="000000"/>
              </a:buClr>
              <a:buSzPts val="1600"/>
              <a:buChar char="●"/>
            </a:pPr>
            <a:r>
              <a:rPr lang="en-GB" sz="1600">
                <a:solidFill>
                  <a:srgbClr val="000000"/>
                </a:solidFill>
              </a:rPr>
              <a:t>There are different frameworks for frontend development, backend development, and also for styling</a:t>
            </a:r>
            <a:endParaRPr sz="1600">
              <a:solidFill>
                <a:srgbClr val="000000"/>
              </a:solidFill>
            </a:endParaRPr>
          </a:p>
        </p:txBody>
      </p:sp>
      <p:sp>
        <p:nvSpPr>
          <p:cNvPr id="213" name="Google Shape;213;p23"/>
          <p:cNvSpPr txBox="1"/>
          <p:nvPr>
            <p:ph type="title"/>
          </p:nvPr>
        </p:nvSpPr>
        <p:spPr>
          <a:xfrm>
            <a:off x="311700" y="343175"/>
            <a:ext cx="8520600" cy="448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Frameworks</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24"/>
          <p:cNvSpPr txBox="1"/>
          <p:nvPr>
            <p:ph idx="1" type="body"/>
          </p:nvPr>
        </p:nvSpPr>
        <p:spPr>
          <a:xfrm>
            <a:off x="311700" y="979925"/>
            <a:ext cx="8520600" cy="3588900"/>
          </a:xfrm>
          <a:prstGeom prst="rect">
            <a:avLst/>
          </a:prstGeom>
        </p:spPr>
        <p:txBody>
          <a:bodyPr anchorCtr="0" anchor="t" bIns="91425" lIns="91425" spcFirstLastPara="1" rIns="91425" wrap="square" tIns="91425">
            <a:noAutofit/>
          </a:bodyPr>
          <a:lstStyle/>
          <a:p>
            <a:pPr indent="-330200" lvl="0" marL="457200" rtl="0">
              <a:spcBef>
                <a:spcPts val="0"/>
              </a:spcBef>
              <a:spcAft>
                <a:spcPts val="0"/>
              </a:spcAft>
              <a:buClr>
                <a:srgbClr val="000000"/>
              </a:buClr>
              <a:buSzPts val="1600"/>
              <a:buChar char="●"/>
            </a:pPr>
            <a:r>
              <a:rPr lang="en-GB" sz="1600">
                <a:solidFill>
                  <a:srgbClr val="000000"/>
                </a:solidFill>
              </a:rPr>
              <a:t>Enforces developers to write HTML, CSS and javascripts in a certain way to make the application easier to develop and maintain</a:t>
            </a:r>
            <a:endParaRPr sz="1600">
              <a:solidFill>
                <a:srgbClr val="000000"/>
              </a:solidFill>
            </a:endParaRPr>
          </a:p>
          <a:p>
            <a:pPr indent="-330200" lvl="0" marL="457200" rtl="0">
              <a:spcBef>
                <a:spcPts val="1000"/>
              </a:spcBef>
              <a:spcAft>
                <a:spcPts val="0"/>
              </a:spcAft>
              <a:buClr>
                <a:srgbClr val="000000"/>
              </a:buClr>
              <a:buSzPts val="1600"/>
              <a:buChar char="●"/>
            </a:pPr>
            <a:r>
              <a:rPr lang="en-GB" sz="1600">
                <a:solidFill>
                  <a:srgbClr val="000000"/>
                </a:solidFill>
              </a:rPr>
              <a:t>Easy handling of Ajax calls, HTTP requests</a:t>
            </a:r>
            <a:endParaRPr sz="1600">
              <a:solidFill>
                <a:srgbClr val="000000"/>
              </a:solidFill>
            </a:endParaRPr>
          </a:p>
          <a:p>
            <a:pPr indent="-330200" lvl="0" marL="457200" rtl="0">
              <a:spcBef>
                <a:spcPts val="1000"/>
              </a:spcBef>
              <a:spcAft>
                <a:spcPts val="0"/>
              </a:spcAft>
              <a:buClr>
                <a:srgbClr val="000000"/>
              </a:buClr>
              <a:buSzPts val="1600"/>
              <a:buChar char="●"/>
            </a:pPr>
            <a:r>
              <a:rPr lang="en-GB" sz="1600">
                <a:solidFill>
                  <a:srgbClr val="000000"/>
                </a:solidFill>
              </a:rPr>
              <a:t>Most popular frontend frameworks and libraries:</a:t>
            </a:r>
            <a:endParaRPr sz="1600">
              <a:solidFill>
                <a:srgbClr val="000000"/>
              </a:solidFill>
            </a:endParaRPr>
          </a:p>
          <a:p>
            <a:pPr indent="0" lvl="0" marL="457200" rtl="0">
              <a:spcBef>
                <a:spcPts val="1000"/>
              </a:spcBef>
              <a:spcAft>
                <a:spcPts val="0"/>
              </a:spcAft>
              <a:buNone/>
            </a:pPr>
            <a:r>
              <a:t/>
            </a:r>
            <a:endParaRPr>
              <a:solidFill>
                <a:srgbClr val="000000"/>
              </a:solidFill>
            </a:endParaRPr>
          </a:p>
          <a:p>
            <a:pPr indent="0" lvl="0" marL="457200" rtl="0">
              <a:spcBef>
                <a:spcPts val="1000"/>
              </a:spcBef>
              <a:spcAft>
                <a:spcPts val="1000"/>
              </a:spcAft>
              <a:buNone/>
            </a:pPr>
            <a:r>
              <a:t/>
            </a:r>
            <a:endParaRPr>
              <a:solidFill>
                <a:srgbClr val="000000"/>
              </a:solidFill>
            </a:endParaRPr>
          </a:p>
        </p:txBody>
      </p:sp>
      <p:sp>
        <p:nvSpPr>
          <p:cNvPr id="219" name="Google Shape;219;p24"/>
          <p:cNvSpPr txBox="1"/>
          <p:nvPr>
            <p:ph type="title"/>
          </p:nvPr>
        </p:nvSpPr>
        <p:spPr>
          <a:xfrm>
            <a:off x="311700" y="370950"/>
            <a:ext cx="8520600" cy="447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Frontend (javascript) f</a:t>
            </a:r>
            <a:r>
              <a:rPr lang="en-GB" sz="1800"/>
              <a:t>rameworks</a:t>
            </a:r>
            <a:endParaRPr sz="1800"/>
          </a:p>
        </p:txBody>
      </p:sp>
      <p:pic>
        <p:nvPicPr>
          <p:cNvPr id="220" name="Google Shape;220;p24"/>
          <p:cNvPicPr preferRelativeResize="0"/>
          <p:nvPr/>
        </p:nvPicPr>
        <p:blipFill>
          <a:blip r:embed="rId3">
            <a:alphaModFix/>
          </a:blip>
          <a:stretch>
            <a:fillRect/>
          </a:stretch>
        </p:blipFill>
        <p:spPr>
          <a:xfrm>
            <a:off x="1058450" y="2819475"/>
            <a:ext cx="1135224" cy="1135224"/>
          </a:xfrm>
          <a:prstGeom prst="rect">
            <a:avLst/>
          </a:prstGeom>
          <a:noFill/>
          <a:ln>
            <a:noFill/>
          </a:ln>
        </p:spPr>
      </p:pic>
      <p:pic>
        <p:nvPicPr>
          <p:cNvPr id="221" name="Google Shape;221;p24"/>
          <p:cNvPicPr preferRelativeResize="0"/>
          <p:nvPr/>
        </p:nvPicPr>
        <p:blipFill>
          <a:blip r:embed="rId4">
            <a:alphaModFix/>
          </a:blip>
          <a:stretch>
            <a:fillRect/>
          </a:stretch>
        </p:blipFill>
        <p:spPr>
          <a:xfrm>
            <a:off x="2448600" y="2994950"/>
            <a:ext cx="1012425" cy="877451"/>
          </a:xfrm>
          <a:prstGeom prst="rect">
            <a:avLst/>
          </a:prstGeom>
          <a:noFill/>
          <a:ln>
            <a:noFill/>
          </a:ln>
        </p:spPr>
      </p:pic>
      <p:pic>
        <p:nvPicPr>
          <p:cNvPr id="222" name="Google Shape;222;p24"/>
          <p:cNvPicPr preferRelativeResize="0"/>
          <p:nvPr/>
        </p:nvPicPr>
        <p:blipFill>
          <a:blip r:embed="rId5">
            <a:alphaModFix/>
          </a:blip>
          <a:stretch>
            <a:fillRect/>
          </a:stretch>
        </p:blipFill>
        <p:spPr>
          <a:xfrm flipH="1" rot="10800000">
            <a:off x="3461026" y="2846238"/>
            <a:ext cx="1662576" cy="1174874"/>
          </a:xfrm>
          <a:prstGeom prst="rect">
            <a:avLst/>
          </a:prstGeom>
          <a:noFill/>
          <a:ln>
            <a:noFill/>
          </a:ln>
        </p:spPr>
      </p:pic>
      <p:pic>
        <p:nvPicPr>
          <p:cNvPr id="223" name="Google Shape;223;p24"/>
          <p:cNvPicPr preferRelativeResize="0"/>
          <p:nvPr/>
        </p:nvPicPr>
        <p:blipFill>
          <a:blip r:embed="rId6">
            <a:alphaModFix/>
          </a:blip>
          <a:stretch>
            <a:fillRect/>
          </a:stretch>
        </p:blipFill>
        <p:spPr>
          <a:xfrm>
            <a:off x="4576600" y="2690275"/>
            <a:ext cx="2230224" cy="1486800"/>
          </a:xfrm>
          <a:prstGeom prst="rect">
            <a:avLst/>
          </a:prstGeom>
          <a:noFill/>
          <a:ln>
            <a:noFill/>
          </a:ln>
        </p:spPr>
      </p:pic>
      <p:sp>
        <p:nvSpPr>
          <p:cNvPr id="224" name="Google Shape;224;p24"/>
          <p:cNvSpPr txBox="1"/>
          <p:nvPr/>
        </p:nvSpPr>
        <p:spPr>
          <a:xfrm>
            <a:off x="1214613" y="3954700"/>
            <a:ext cx="822900" cy="321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GB"/>
              <a:t>Angular</a:t>
            </a:r>
            <a:endParaRPr/>
          </a:p>
        </p:txBody>
      </p:sp>
      <p:sp>
        <p:nvSpPr>
          <p:cNvPr id="225" name="Google Shape;225;p24"/>
          <p:cNvSpPr txBox="1"/>
          <p:nvPr/>
        </p:nvSpPr>
        <p:spPr>
          <a:xfrm>
            <a:off x="2543350" y="3954700"/>
            <a:ext cx="822900" cy="321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a:t>Vue.js</a:t>
            </a:r>
            <a:endParaRPr/>
          </a:p>
        </p:txBody>
      </p:sp>
      <p:sp>
        <p:nvSpPr>
          <p:cNvPr id="226" name="Google Shape;226;p24"/>
          <p:cNvSpPr txBox="1"/>
          <p:nvPr/>
        </p:nvSpPr>
        <p:spPr>
          <a:xfrm>
            <a:off x="3922463" y="3954700"/>
            <a:ext cx="822900" cy="321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a:t>React</a:t>
            </a:r>
            <a:endParaRPr/>
          </a:p>
        </p:txBody>
      </p:sp>
      <p:sp>
        <p:nvSpPr>
          <p:cNvPr id="227" name="Google Shape;227;p24"/>
          <p:cNvSpPr txBox="1"/>
          <p:nvPr/>
        </p:nvSpPr>
        <p:spPr>
          <a:xfrm>
            <a:off x="5301600" y="3954700"/>
            <a:ext cx="921300" cy="321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a:t>Ember.js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25"/>
          <p:cNvSpPr txBox="1"/>
          <p:nvPr>
            <p:ph idx="1" type="body"/>
          </p:nvPr>
        </p:nvSpPr>
        <p:spPr>
          <a:xfrm>
            <a:off x="311700" y="1002925"/>
            <a:ext cx="8520600" cy="3565800"/>
          </a:xfrm>
          <a:prstGeom prst="rect">
            <a:avLst/>
          </a:prstGeom>
        </p:spPr>
        <p:txBody>
          <a:bodyPr anchorCtr="0" anchor="t" bIns="91425" lIns="91425" spcFirstLastPara="1" rIns="91425" wrap="square" tIns="91425">
            <a:noAutofit/>
          </a:bodyPr>
          <a:lstStyle/>
          <a:p>
            <a:pPr indent="-330200" lvl="0" marL="457200" rtl="0">
              <a:spcBef>
                <a:spcPts val="0"/>
              </a:spcBef>
              <a:spcAft>
                <a:spcPts val="0"/>
              </a:spcAft>
              <a:buClr>
                <a:srgbClr val="000000"/>
              </a:buClr>
              <a:buSzPts val="1600"/>
              <a:buChar char="●"/>
            </a:pPr>
            <a:r>
              <a:rPr lang="en-GB" sz="1600">
                <a:solidFill>
                  <a:srgbClr val="000000"/>
                </a:solidFill>
              </a:rPr>
              <a:t>Provides ready to use css classes, components and grid system based on proven design standards, so that developers do not have to write css from scratch </a:t>
            </a:r>
            <a:endParaRPr sz="1600">
              <a:solidFill>
                <a:srgbClr val="000000"/>
              </a:solidFill>
            </a:endParaRPr>
          </a:p>
          <a:p>
            <a:pPr indent="-330200" lvl="0" marL="457200" rtl="0">
              <a:spcBef>
                <a:spcPts val="1000"/>
              </a:spcBef>
              <a:spcAft>
                <a:spcPts val="0"/>
              </a:spcAft>
              <a:buClr>
                <a:srgbClr val="000000"/>
              </a:buClr>
              <a:buSzPts val="1600"/>
              <a:buChar char="●"/>
            </a:pPr>
            <a:r>
              <a:rPr lang="en-GB" sz="1600">
                <a:solidFill>
                  <a:srgbClr val="000000"/>
                </a:solidFill>
              </a:rPr>
              <a:t>Most popular css frameworks:</a:t>
            </a:r>
            <a:endParaRPr sz="1600">
              <a:solidFill>
                <a:srgbClr val="000000"/>
              </a:solidFill>
            </a:endParaRPr>
          </a:p>
          <a:p>
            <a:pPr indent="0" lvl="0" marL="457200" rtl="0">
              <a:spcBef>
                <a:spcPts val="1000"/>
              </a:spcBef>
              <a:spcAft>
                <a:spcPts val="0"/>
              </a:spcAft>
              <a:buNone/>
            </a:pPr>
            <a:r>
              <a:t/>
            </a:r>
            <a:endParaRPr>
              <a:solidFill>
                <a:srgbClr val="000000"/>
              </a:solidFill>
            </a:endParaRPr>
          </a:p>
          <a:p>
            <a:pPr indent="0" lvl="0" marL="457200" rtl="0">
              <a:spcBef>
                <a:spcPts val="1000"/>
              </a:spcBef>
              <a:spcAft>
                <a:spcPts val="1000"/>
              </a:spcAft>
              <a:buNone/>
            </a:pPr>
            <a:r>
              <a:t/>
            </a:r>
            <a:endParaRPr>
              <a:solidFill>
                <a:srgbClr val="000000"/>
              </a:solidFill>
            </a:endParaRPr>
          </a:p>
        </p:txBody>
      </p:sp>
      <p:sp>
        <p:nvSpPr>
          <p:cNvPr id="233" name="Google Shape;233;p25"/>
          <p:cNvSpPr txBox="1"/>
          <p:nvPr>
            <p:ph type="title"/>
          </p:nvPr>
        </p:nvSpPr>
        <p:spPr>
          <a:xfrm>
            <a:off x="311700" y="370950"/>
            <a:ext cx="8520600" cy="438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Styling (CSS)</a:t>
            </a:r>
            <a:r>
              <a:rPr lang="en-GB" sz="1800"/>
              <a:t> frameworks</a:t>
            </a:r>
            <a:endParaRPr sz="1800"/>
          </a:p>
        </p:txBody>
      </p:sp>
      <p:sp>
        <p:nvSpPr>
          <p:cNvPr id="234" name="Google Shape;234;p25"/>
          <p:cNvSpPr txBox="1"/>
          <p:nvPr/>
        </p:nvSpPr>
        <p:spPr>
          <a:xfrm>
            <a:off x="1012150" y="3801300"/>
            <a:ext cx="1016100" cy="321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a:t>Bootstrap</a:t>
            </a:r>
            <a:endParaRPr/>
          </a:p>
        </p:txBody>
      </p:sp>
      <p:sp>
        <p:nvSpPr>
          <p:cNvPr id="235" name="Google Shape;235;p25"/>
          <p:cNvSpPr txBox="1"/>
          <p:nvPr/>
        </p:nvSpPr>
        <p:spPr>
          <a:xfrm>
            <a:off x="2394750" y="3801300"/>
            <a:ext cx="1254300" cy="321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a:t>Semantic UI</a:t>
            </a:r>
            <a:endParaRPr/>
          </a:p>
        </p:txBody>
      </p:sp>
      <p:sp>
        <p:nvSpPr>
          <p:cNvPr id="236" name="Google Shape;236;p25"/>
          <p:cNvSpPr txBox="1"/>
          <p:nvPr/>
        </p:nvSpPr>
        <p:spPr>
          <a:xfrm>
            <a:off x="3951367" y="3801300"/>
            <a:ext cx="1122300" cy="321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a:t>Materialize</a:t>
            </a:r>
            <a:endParaRPr/>
          </a:p>
        </p:txBody>
      </p:sp>
      <p:sp>
        <p:nvSpPr>
          <p:cNvPr id="237" name="Google Shape;237;p25"/>
          <p:cNvSpPr txBox="1"/>
          <p:nvPr/>
        </p:nvSpPr>
        <p:spPr>
          <a:xfrm>
            <a:off x="5375963" y="3801300"/>
            <a:ext cx="1122300" cy="321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a:t>Material UI</a:t>
            </a:r>
            <a:endParaRPr/>
          </a:p>
        </p:txBody>
      </p:sp>
      <p:pic>
        <p:nvPicPr>
          <p:cNvPr id="238" name="Google Shape;238;p25"/>
          <p:cNvPicPr preferRelativeResize="0"/>
          <p:nvPr/>
        </p:nvPicPr>
        <p:blipFill>
          <a:blip r:embed="rId3">
            <a:alphaModFix/>
          </a:blip>
          <a:stretch>
            <a:fillRect/>
          </a:stretch>
        </p:blipFill>
        <p:spPr>
          <a:xfrm>
            <a:off x="905425" y="2768676"/>
            <a:ext cx="1229550" cy="1032626"/>
          </a:xfrm>
          <a:prstGeom prst="rect">
            <a:avLst/>
          </a:prstGeom>
          <a:noFill/>
          <a:ln>
            <a:noFill/>
          </a:ln>
        </p:spPr>
      </p:pic>
      <p:pic>
        <p:nvPicPr>
          <p:cNvPr id="239" name="Google Shape;239;p25"/>
          <p:cNvPicPr preferRelativeResize="0"/>
          <p:nvPr/>
        </p:nvPicPr>
        <p:blipFill>
          <a:blip r:embed="rId4">
            <a:alphaModFix/>
          </a:blip>
          <a:stretch>
            <a:fillRect/>
          </a:stretch>
        </p:blipFill>
        <p:spPr>
          <a:xfrm>
            <a:off x="2511838" y="2855500"/>
            <a:ext cx="945800" cy="945800"/>
          </a:xfrm>
          <a:prstGeom prst="rect">
            <a:avLst/>
          </a:prstGeom>
          <a:noFill/>
          <a:ln>
            <a:noFill/>
          </a:ln>
        </p:spPr>
      </p:pic>
      <p:pic>
        <p:nvPicPr>
          <p:cNvPr id="240" name="Google Shape;240;p25"/>
          <p:cNvPicPr preferRelativeResize="0"/>
          <p:nvPr/>
        </p:nvPicPr>
        <p:blipFill>
          <a:blip r:embed="rId5">
            <a:alphaModFix/>
          </a:blip>
          <a:stretch>
            <a:fillRect/>
          </a:stretch>
        </p:blipFill>
        <p:spPr>
          <a:xfrm>
            <a:off x="3834500" y="2571750"/>
            <a:ext cx="1229549" cy="1229549"/>
          </a:xfrm>
          <a:prstGeom prst="rect">
            <a:avLst/>
          </a:prstGeom>
          <a:noFill/>
          <a:ln>
            <a:noFill/>
          </a:ln>
        </p:spPr>
      </p:pic>
      <p:pic>
        <p:nvPicPr>
          <p:cNvPr id="241" name="Google Shape;241;p25"/>
          <p:cNvPicPr preferRelativeResize="0"/>
          <p:nvPr/>
        </p:nvPicPr>
        <p:blipFill>
          <a:blip r:embed="rId6">
            <a:alphaModFix/>
          </a:blip>
          <a:stretch>
            <a:fillRect/>
          </a:stretch>
        </p:blipFill>
        <p:spPr>
          <a:xfrm>
            <a:off x="5355225" y="2843675"/>
            <a:ext cx="1163782" cy="945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26"/>
          <p:cNvSpPr txBox="1"/>
          <p:nvPr>
            <p:ph idx="1" type="body"/>
          </p:nvPr>
        </p:nvSpPr>
        <p:spPr>
          <a:xfrm>
            <a:off x="311700" y="920125"/>
            <a:ext cx="8520600" cy="3648900"/>
          </a:xfrm>
          <a:prstGeom prst="rect">
            <a:avLst/>
          </a:prstGeom>
        </p:spPr>
        <p:txBody>
          <a:bodyPr anchorCtr="0" anchor="t" bIns="91425" lIns="91425" spcFirstLastPara="1" rIns="91425" wrap="square" tIns="91425">
            <a:noAutofit/>
          </a:bodyPr>
          <a:lstStyle/>
          <a:p>
            <a:pPr indent="-330200" lvl="0" marL="457200" rtl="0">
              <a:spcBef>
                <a:spcPts val="0"/>
              </a:spcBef>
              <a:spcAft>
                <a:spcPts val="0"/>
              </a:spcAft>
              <a:buClr>
                <a:srgbClr val="000000"/>
              </a:buClr>
              <a:buSzPts val="1600"/>
              <a:buChar char="●"/>
            </a:pPr>
            <a:r>
              <a:rPr lang="en-GB" sz="1600">
                <a:solidFill>
                  <a:srgbClr val="000000"/>
                </a:solidFill>
              </a:rPr>
              <a:t>They provide tools and libraries that simplify common web development tasks, including routing URLs to appropriate handlers, interacting with databases through ORM, supporting sessions and user authorization, formatting output (e.g. HTML, JSON, XML), and improving security against web attacks.</a:t>
            </a:r>
            <a:endParaRPr sz="1600">
              <a:solidFill>
                <a:srgbClr val="000000"/>
              </a:solidFill>
            </a:endParaRPr>
          </a:p>
          <a:p>
            <a:pPr indent="-330200" lvl="0" marL="457200" rtl="0">
              <a:spcBef>
                <a:spcPts val="1000"/>
              </a:spcBef>
              <a:spcAft>
                <a:spcPts val="0"/>
              </a:spcAft>
              <a:buClr>
                <a:srgbClr val="000000"/>
              </a:buClr>
              <a:buSzPts val="1600"/>
              <a:buChar char="●"/>
            </a:pPr>
            <a:r>
              <a:rPr lang="en-GB" sz="1600">
                <a:solidFill>
                  <a:srgbClr val="000000"/>
                </a:solidFill>
              </a:rPr>
              <a:t>Most popular backend frameworks:</a:t>
            </a:r>
            <a:endParaRPr sz="1600">
              <a:solidFill>
                <a:srgbClr val="000000"/>
              </a:solidFill>
            </a:endParaRPr>
          </a:p>
          <a:p>
            <a:pPr indent="0" lvl="0" marL="457200" rtl="0">
              <a:spcBef>
                <a:spcPts val="1000"/>
              </a:spcBef>
              <a:spcAft>
                <a:spcPts val="0"/>
              </a:spcAft>
              <a:buNone/>
            </a:pPr>
            <a:r>
              <a:t/>
            </a:r>
            <a:endParaRPr>
              <a:solidFill>
                <a:srgbClr val="000000"/>
              </a:solidFill>
            </a:endParaRPr>
          </a:p>
          <a:p>
            <a:pPr indent="0" lvl="0" marL="457200" rtl="0">
              <a:spcBef>
                <a:spcPts val="1000"/>
              </a:spcBef>
              <a:spcAft>
                <a:spcPts val="1000"/>
              </a:spcAft>
              <a:buNone/>
            </a:pPr>
            <a:r>
              <a:t/>
            </a:r>
            <a:endParaRPr>
              <a:solidFill>
                <a:srgbClr val="000000"/>
              </a:solidFill>
            </a:endParaRPr>
          </a:p>
        </p:txBody>
      </p:sp>
      <p:sp>
        <p:nvSpPr>
          <p:cNvPr id="247" name="Google Shape;247;p26"/>
          <p:cNvSpPr txBox="1"/>
          <p:nvPr>
            <p:ph type="title"/>
          </p:nvPr>
        </p:nvSpPr>
        <p:spPr>
          <a:xfrm>
            <a:off x="311700" y="370950"/>
            <a:ext cx="8520600" cy="42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Backend</a:t>
            </a:r>
            <a:r>
              <a:rPr lang="en-GB" sz="1800"/>
              <a:t> frameworks</a:t>
            </a:r>
            <a:endParaRPr sz="1800"/>
          </a:p>
        </p:txBody>
      </p:sp>
      <p:sp>
        <p:nvSpPr>
          <p:cNvPr id="248" name="Google Shape;248;p26"/>
          <p:cNvSpPr txBox="1"/>
          <p:nvPr/>
        </p:nvSpPr>
        <p:spPr>
          <a:xfrm>
            <a:off x="773000" y="3904125"/>
            <a:ext cx="1371300" cy="321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a:t>Ruby on Rails</a:t>
            </a:r>
            <a:endParaRPr/>
          </a:p>
        </p:txBody>
      </p:sp>
      <p:sp>
        <p:nvSpPr>
          <p:cNvPr id="249" name="Google Shape;249;p26"/>
          <p:cNvSpPr txBox="1"/>
          <p:nvPr/>
        </p:nvSpPr>
        <p:spPr>
          <a:xfrm>
            <a:off x="4439467" y="3904125"/>
            <a:ext cx="1122300" cy="321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a:t>Laravel</a:t>
            </a:r>
            <a:endParaRPr/>
          </a:p>
        </p:txBody>
      </p:sp>
      <p:sp>
        <p:nvSpPr>
          <p:cNvPr id="250" name="Google Shape;250;p26"/>
          <p:cNvSpPr txBox="1"/>
          <p:nvPr/>
        </p:nvSpPr>
        <p:spPr>
          <a:xfrm>
            <a:off x="6181038" y="3953450"/>
            <a:ext cx="1122300" cy="321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a:t>Flask</a:t>
            </a:r>
            <a:endParaRPr/>
          </a:p>
        </p:txBody>
      </p:sp>
      <p:pic>
        <p:nvPicPr>
          <p:cNvPr id="251" name="Google Shape;251;p26"/>
          <p:cNvPicPr preferRelativeResize="0"/>
          <p:nvPr/>
        </p:nvPicPr>
        <p:blipFill>
          <a:blip r:embed="rId3">
            <a:alphaModFix/>
          </a:blip>
          <a:stretch>
            <a:fillRect/>
          </a:stretch>
        </p:blipFill>
        <p:spPr>
          <a:xfrm>
            <a:off x="2456200" y="3361975"/>
            <a:ext cx="1556451" cy="542150"/>
          </a:xfrm>
          <a:prstGeom prst="rect">
            <a:avLst/>
          </a:prstGeom>
          <a:noFill/>
          <a:ln>
            <a:noFill/>
          </a:ln>
        </p:spPr>
      </p:pic>
      <p:pic>
        <p:nvPicPr>
          <p:cNvPr id="252" name="Google Shape;252;p26"/>
          <p:cNvPicPr preferRelativeResize="0"/>
          <p:nvPr/>
        </p:nvPicPr>
        <p:blipFill>
          <a:blip r:embed="rId4">
            <a:alphaModFix/>
          </a:blip>
          <a:stretch>
            <a:fillRect/>
          </a:stretch>
        </p:blipFill>
        <p:spPr>
          <a:xfrm>
            <a:off x="627175" y="3243750"/>
            <a:ext cx="1517124" cy="572700"/>
          </a:xfrm>
          <a:prstGeom prst="rect">
            <a:avLst/>
          </a:prstGeom>
          <a:noFill/>
          <a:ln>
            <a:noFill/>
          </a:ln>
        </p:spPr>
      </p:pic>
      <p:pic>
        <p:nvPicPr>
          <p:cNvPr id="253" name="Google Shape;253;p26"/>
          <p:cNvPicPr preferRelativeResize="0"/>
          <p:nvPr/>
        </p:nvPicPr>
        <p:blipFill>
          <a:blip r:embed="rId5">
            <a:alphaModFix/>
          </a:blip>
          <a:stretch>
            <a:fillRect/>
          </a:stretch>
        </p:blipFill>
        <p:spPr>
          <a:xfrm>
            <a:off x="4324550" y="3146181"/>
            <a:ext cx="1122300" cy="767844"/>
          </a:xfrm>
          <a:prstGeom prst="rect">
            <a:avLst/>
          </a:prstGeom>
          <a:noFill/>
          <a:ln>
            <a:noFill/>
          </a:ln>
        </p:spPr>
      </p:pic>
      <p:pic>
        <p:nvPicPr>
          <p:cNvPr id="254" name="Google Shape;254;p26"/>
          <p:cNvPicPr preferRelativeResize="0"/>
          <p:nvPr/>
        </p:nvPicPr>
        <p:blipFill>
          <a:blip r:embed="rId6">
            <a:alphaModFix/>
          </a:blip>
          <a:stretch>
            <a:fillRect/>
          </a:stretch>
        </p:blipFill>
        <p:spPr>
          <a:xfrm>
            <a:off x="6181040" y="2917225"/>
            <a:ext cx="750499" cy="986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graphicFrame>
        <p:nvGraphicFramePr>
          <p:cNvPr id="259" name="Google Shape;259;p27"/>
          <p:cNvGraphicFramePr/>
          <p:nvPr/>
        </p:nvGraphicFramePr>
        <p:xfrm>
          <a:off x="1877250" y="1033925"/>
          <a:ext cx="3000000" cy="3000000"/>
        </p:xfrm>
        <a:graphic>
          <a:graphicData uri="http://schemas.openxmlformats.org/drawingml/2006/table">
            <a:tbl>
              <a:tblPr>
                <a:noFill/>
                <a:tableStyleId>{E0987C12-F4F6-40A1-B057-1647F67687AA}</a:tableStyleId>
              </a:tblPr>
              <a:tblGrid>
                <a:gridCol w="1809750"/>
                <a:gridCol w="1809750"/>
                <a:gridCol w="1809750"/>
              </a:tblGrid>
              <a:tr h="381000">
                <a:tc>
                  <a:txBody>
                    <a:bodyPr>
                      <a:noAutofit/>
                    </a:bodyPr>
                    <a:lstStyle/>
                    <a:p>
                      <a:pPr indent="0" lvl="0" marL="0" algn="ctr">
                        <a:spcBef>
                          <a:spcPts val="0"/>
                        </a:spcBef>
                        <a:spcAft>
                          <a:spcPts val="0"/>
                        </a:spcAft>
                        <a:buNone/>
                      </a:pPr>
                      <a:r>
                        <a:t/>
                      </a:r>
                      <a:endParaRPr/>
                    </a:p>
                  </a:txBody>
                  <a:tcPr marT="91425" marB="91425" marR="91425" marL="91425">
                    <a:solidFill>
                      <a:srgbClr val="EFEFEF"/>
                    </a:solidFill>
                  </a:tcPr>
                </a:tc>
                <a:tc>
                  <a:txBody>
                    <a:bodyPr>
                      <a:noAutofit/>
                    </a:bodyPr>
                    <a:lstStyle/>
                    <a:p>
                      <a:pPr indent="0" lvl="0" marL="0" algn="ctr">
                        <a:spcBef>
                          <a:spcPts val="0"/>
                        </a:spcBef>
                        <a:spcAft>
                          <a:spcPts val="0"/>
                        </a:spcAft>
                        <a:buNone/>
                      </a:pPr>
                      <a:r>
                        <a:rPr lang="en-GB"/>
                        <a:t>Frontend</a:t>
                      </a:r>
                      <a:endParaRPr/>
                    </a:p>
                  </a:txBody>
                  <a:tcPr marT="91425" marB="91425" marR="91425" marL="91425">
                    <a:solidFill>
                      <a:srgbClr val="EFEFEF"/>
                    </a:solidFill>
                  </a:tcPr>
                </a:tc>
                <a:tc>
                  <a:txBody>
                    <a:bodyPr>
                      <a:noAutofit/>
                    </a:bodyPr>
                    <a:lstStyle/>
                    <a:p>
                      <a:pPr indent="0" lvl="0" marL="0" algn="ctr">
                        <a:spcBef>
                          <a:spcPts val="0"/>
                        </a:spcBef>
                        <a:spcAft>
                          <a:spcPts val="0"/>
                        </a:spcAft>
                        <a:buNone/>
                      </a:pPr>
                      <a:r>
                        <a:rPr lang="en-GB"/>
                        <a:t>Backend</a:t>
                      </a:r>
                      <a:endParaRPr/>
                    </a:p>
                  </a:txBody>
                  <a:tcPr marT="91425" marB="91425" marR="91425" marL="91425">
                    <a:solidFill>
                      <a:srgbClr val="EFEFEF"/>
                    </a:solidFill>
                  </a:tcPr>
                </a:tc>
              </a:tr>
              <a:tr h="381000">
                <a:tc>
                  <a:txBody>
                    <a:bodyPr>
                      <a:noAutofit/>
                    </a:bodyPr>
                    <a:lstStyle/>
                    <a:p>
                      <a:pPr indent="0" lvl="0" marL="0">
                        <a:spcBef>
                          <a:spcPts val="0"/>
                        </a:spcBef>
                        <a:spcAft>
                          <a:spcPts val="0"/>
                        </a:spcAft>
                        <a:buNone/>
                      </a:pPr>
                      <a:r>
                        <a:rPr lang="en-GB"/>
                        <a:t>Concepts to get </a:t>
                      </a:r>
                      <a:r>
                        <a:rPr lang="en-GB"/>
                        <a:t>familiar</a:t>
                      </a:r>
                      <a:r>
                        <a:rPr lang="en-GB"/>
                        <a:t> with</a:t>
                      </a:r>
                      <a:endParaRPr/>
                    </a:p>
                  </a:txBody>
                  <a:tcPr marT="91425" marB="91425" marR="91425" marL="91425">
                    <a:solidFill>
                      <a:srgbClr val="EFEFEF"/>
                    </a:solidFill>
                  </a:tcPr>
                </a:tc>
                <a:tc>
                  <a:txBody>
                    <a:bodyPr>
                      <a:noAutofit/>
                    </a:bodyPr>
                    <a:lstStyle/>
                    <a:p>
                      <a:pPr indent="0" lvl="0" marL="0">
                        <a:spcBef>
                          <a:spcPts val="0"/>
                        </a:spcBef>
                        <a:spcAft>
                          <a:spcPts val="0"/>
                        </a:spcAft>
                        <a:buClr>
                          <a:schemeClr val="dk1"/>
                        </a:buClr>
                        <a:buSzPts val="1100"/>
                        <a:buFont typeface="Arial"/>
                        <a:buNone/>
                      </a:pPr>
                      <a:r>
                        <a:rPr lang="en-GB" sz="1000">
                          <a:solidFill>
                            <a:schemeClr val="dk1"/>
                          </a:solidFill>
                        </a:rPr>
                        <a:t>HTTP requests, responsive design, asynchronous calls, SPAs, NPM,...</a:t>
                      </a:r>
                      <a:endParaRPr/>
                    </a:p>
                  </a:txBody>
                  <a:tcPr marT="91425" marB="91425" marR="91425" marL="91425"/>
                </a:tc>
                <a:tc>
                  <a:txBody>
                    <a:bodyPr>
                      <a:noAutofit/>
                    </a:bodyPr>
                    <a:lstStyle/>
                    <a:p>
                      <a:pPr indent="0" lvl="0" marL="0">
                        <a:spcBef>
                          <a:spcPts val="0"/>
                        </a:spcBef>
                        <a:spcAft>
                          <a:spcPts val="0"/>
                        </a:spcAft>
                        <a:buNone/>
                      </a:pPr>
                      <a:r>
                        <a:rPr lang="en-GB" sz="1000">
                          <a:solidFill>
                            <a:schemeClr val="dk1"/>
                          </a:solidFill>
                        </a:rPr>
                        <a:t>HTTP requests routing, REST API, ORM, token &amp; session management, CSRF, ...</a:t>
                      </a:r>
                      <a:endParaRPr/>
                    </a:p>
                  </a:txBody>
                  <a:tcPr marT="91425" marB="91425" marR="91425" marL="91425"/>
                </a:tc>
              </a:tr>
              <a:tr h="381000">
                <a:tc>
                  <a:txBody>
                    <a:bodyPr>
                      <a:noAutofit/>
                    </a:bodyPr>
                    <a:lstStyle/>
                    <a:p>
                      <a:pPr indent="0" lvl="0" marL="0">
                        <a:spcBef>
                          <a:spcPts val="0"/>
                        </a:spcBef>
                        <a:spcAft>
                          <a:spcPts val="0"/>
                        </a:spcAft>
                        <a:buNone/>
                      </a:pPr>
                      <a:r>
                        <a:rPr lang="en-GB"/>
                        <a:t>Languages used</a:t>
                      </a:r>
                      <a:endParaRPr/>
                    </a:p>
                  </a:txBody>
                  <a:tcPr marT="91425" marB="91425" marR="91425" marL="91425">
                    <a:solidFill>
                      <a:srgbClr val="EFEFEF"/>
                    </a:solidFill>
                  </a:tcPr>
                </a:tc>
                <a:tc>
                  <a:txBody>
                    <a:bodyPr>
                      <a:noAutofit/>
                    </a:bodyPr>
                    <a:lstStyle/>
                    <a:p>
                      <a:pPr indent="0" lvl="0" marL="0">
                        <a:spcBef>
                          <a:spcPts val="0"/>
                        </a:spcBef>
                        <a:spcAft>
                          <a:spcPts val="0"/>
                        </a:spcAft>
                        <a:buClr>
                          <a:schemeClr val="dk1"/>
                        </a:buClr>
                        <a:buSzPts val="1100"/>
                        <a:buFont typeface="Arial"/>
                        <a:buNone/>
                      </a:pPr>
                      <a:r>
                        <a:rPr lang="en-GB" sz="1000">
                          <a:solidFill>
                            <a:schemeClr val="dk1"/>
                          </a:solidFill>
                        </a:rPr>
                        <a:t>HTML, CSS, Javascript, Typescript</a:t>
                      </a:r>
                      <a:endParaRPr/>
                    </a:p>
                  </a:txBody>
                  <a:tcPr marT="91425" marB="91425" marR="91425" marL="91425"/>
                </a:tc>
                <a:tc>
                  <a:txBody>
                    <a:bodyPr>
                      <a:noAutofit/>
                    </a:bodyPr>
                    <a:lstStyle/>
                    <a:p>
                      <a:pPr indent="0" lvl="0" marL="0">
                        <a:spcBef>
                          <a:spcPts val="0"/>
                        </a:spcBef>
                        <a:spcAft>
                          <a:spcPts val="0"/>
                        </a:spcAft>
                        <a:buClr>
                          <a:schemeClr val="dk1"/>
                        </a:buClr>
                        <a:buSzPts val="1100"/>
                        <a:buFont typeface="Arial"/>
                        <a:buNone/>
                      </a:pPr>
                      <a:r>
                        <a:rPr lang="en-GB" sz="1000">
                          <a:solidFill>
                            <a:schemeClr val="dk1"/>
                          </a:solidFill>
                        </a:rPr>
                        <a:t>Python, Java, javascript,...</a:t>
                      </a:r>
                      <a:endParaRPr/>
                    </a:p>
                  </a:txBody>
                  <a:tcPr marT="91425" marB="91425" marR="91425" marL="91425"/>
                </a:tc>
              </a:tr>
              <a:tr h="381000">
                <a:tc>
                  <a:txBody>
                    <a:bodyPr>
                      <a:noAutofit/>
                    </a:bodyPr>
                    <a:lstStyle/>
                    <a:p>
                      <a:pPr indent="0" lvl="0" marL="0">
                        <a:spcBef>
                          <a:spcPts val="0"/>
                        </a:spcBef>
                        <a:spcAft>
                          <a:spcPts val="0"/>
                        </a:spcAft>
                        <a:buNone/>
                      </a:pPr>
                      <a:r>
                        <a:rPr lang="en-GB"/>
                        <a:t>Popular frameworks</a:t>
                      </a:r>
                      <a:endParaRPr/>
                    </a:p>
                  </a:txBody>
                  <a:tcPr marT="91425" marB="91425" marR="91425" marL="91425">
                    <a:solidFill>
                      <a:srgbClr val="EFEFEF"/>
                    </a:solidFill>
                  </a:tcPr>
                </a:tc>
                <a:tc>
                  <a:txBody>
                    <a:bodyPr>
                      <a:noAutofit/>
                    </a:bodyPr>
                    <a:lstStyle/>
                    <a:p>
                      <a:pPr indent="0" lvl="0" marL="0">
                        <a:spcBef>
                          <a:spcPts val="0"/>
                        </a:spcBef>
                        <a:spcAft>
                          <a:spcPts val="0"/>
                        </a:spcAft>
                        <a:buClr>
                          <a:schemeClr val="dk1"/>
                        </a:buClr>
                        <a:buSzPts val="1100"/>
                        <a:buFont typeface="Arial"/>
                        <a:buNone/>
                      </a:pPr>
                      <a:r>
                        <a:rPr lang="en-GB" sz="1000">
                          <a:solidFill>
                            <a:schemeClr val="dk1"/>
                          </a:solidFill>
                        </a:rPr>
                        <a:t>Angular, React, Vue.js,..</a:t>
                      </a:r>
                      <a:endParaRPr/>
                    </a:p>
                  </a:txBody>
                  <a:tcPr marT="91425" marB="91425" marR="91425" marL="91425"/>
                </a:tc>
                <a:tc>
                  <a:txBody>
                    <a:bodyPr>
                      <a:noAutofit/>
                    </a:bodyPr>
                    <a:lstStyle/>
                    <a:p>
                      <a:pPr indent="0" lvl="0" marL="0">
                        <a:spcBef>
                          <a:spcPts val="0"/>
                        </a:spcBef>
                        <a:spcAft>
                          <a:spcPts val="0"/>
                        </a:spcAft>
                        <a:buNone/>
                      </a:pPr>
                      <a:r>
                        <a:rPr lang="en-GB" sz="1000">
                          <a:solidFill>
                            <a:schemeClr val="dk1"/>
                          </a:solidFill>
                        </a:rPr>
                        <a:t>Django, .NET core, Laravel, Express,...</a:t>
                      </a:r>
                      <a:endParaRPr/>
                    </a:p>
                  </a:txBody>
                  <a:tcPr marT="91425" marB="91425" marR="91425" marL="91425"/>
                </a:tc>
              </a:tr>
              <a:tr h="381000">
                <a:tc>
                  <a:txBody>
                    <a:bodyPr>
                      <a:noAutofit/>
                    </a:bodyPr>
                    <a:lstStyle/>
                    <a:p>
                      <a:pPr indent="0" lvl="0" marL="0">
                        <a:spcBef>
                          <a:spcPts val="0"/>
                        </a:spcBef>
                        <a:spcAft>
                          <a:spcPts val="0"/>
                        </a:spcAft>
                        <a:buNone/>
                      </a:pPr>
                      <a:r>
                        <a:rPr lang="en-GB"/>
                        <a:t>Popular styling frameworks</a:t>
                      </a:r>
                      <a:endParaRPr/>
                    </a:p>
                  </a:txBody>
                  <a:tcPr marT="91425" marB="91425" marR="91425" marL="91425">
                    <a:solidFill>
                      <a:srgbClr val="EFEFEF"/>
                    </a:solidFill>
                  </a:tcPr>
                </a:tc>
                <a:tc>
                  <a:txBody>
                    <a:bodyPr>
                      <a:noAutofit/>
                    </a:bodyPr>
                    <a:lstStyle/>
                    <a:p>
                      <a:pPr indent="0" lvl="0" marL="0">
                        <a:spcBef>
                          <a:spcPts val="0"/>
                        </a:spcBef>
                        <a:spcAft>
                          <a:spcPts val="0"/>
                        </a:spcAft>
                        <a:buClr>
                          <a:schemeClr val="dk1"/>
                        </a:buClr>
                        <a:buSzPts val="1100"/>
                        <a:buFont typeface="Arial"/>
                        <a:buNone/>
                      </a:pPr>
                      <a:r>
                        <a:rPr lang="en-GB" sz="1000">
                          <a:solidFill>
                            <a:schemeClr val="dk1"/>
                          </a:solidFill>
                        </a:rPr>
                        <a:t>B</a:t>
                      </a:r>
                      <a:r>
                        <a:rPr lang="en-GB" sz="1000">
                          <a:solidFill>
                            <a:schemeClr val="dk1"/>
                          </a:solidFill>
                        </a:rPr>
                        <a:t>ootstrap, Material UI, Saas,...</a:t>
                      </a:r>
                      <a:endParaRPr/>
                    </a:p>
                  </a:txBody>
                  <a:tcPr marT="91425" marB="91425" marR="91425" marL="91425"/>
                </a:tc>
                <a:tc>
                  <a:txBody>
                    <a:bodyPr>
                      <a:noAutofit/>
                    </a:bodyPr>
                    <a:lstStyle/>
                    <a:p>
                      <a:pPr indent="0" lvl="0" marL="0">
                        <a:spcBef>
                          <a:spcPts val="0"/>
                        </a:spcBef>
                        <a:spcAft>
                          <a:spcPts val="0"/>
                        </a:spcAft>
                        <a:buNone/>
                      </a:pPr>
                      <a:r>
                        <a:rPr lang="en-GB"/>
                        <a:t>-</a:t>
                      </a:r>
                      <a:endParaRPr/>
                    </a:p>
                  </a:txBody>
                  <a:tcPr marT="91425" marB="91425" marR="91425" marL="91425"/>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28"/>
          <p:cNvSpPr txBox="1"/>
          <p:nvPr>
            <p:ph idx="4294967295" type="title"/>
          </p:nvPr>
        </p:nvSpPr>
        <p:spPr>
          <a:xfrm>
            <a:off x="311700" y="255750"/>
            <a:ext cx="8520600" cy="42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Project </a:t>
            </a:r>
            <a:r>
              <a:rPr lang="en-GB" sz="1800"/>
              <a:t>scaffolding</a:t>
            </a:r>
            <a:r>
              <a:rPr lang="en-GB" sz="1800"/>
              <a:t> </a:t>
            </a:r>
            <a:endParaRPr sz="1800"/>
          </a:p>
        </p:txBody>
      </p:sp>
      <p:sp>
        <p:nvSpPr>
          <p:cNvPr id="265" name="Google Shape;265;p28"/>
          <p:cNvSpPr txBox="1"/>
          <p:nvPr/>
        </p:nvSpPr>
        <p:spPr>
          <a:xfrm>
            <a:off x="311700" y="998700"/>
            <a:ext cx="7968600" cy="3670800"/>
          </a:xfrm>
          <a:prstGeom prst="rect">
            <a:avLst/>
          </a:prstGeom>
          <a:noFill/>
          <a:ln>
            <a:noFill/>
          </a:ln>
        </p:spPr>
        <p:txBody>
          <a:bodyPr anchorCtr="0" anchor="t" bIns="91425" lIns="91425" spcFirstLastPara="1" rIns="91425" wrap="square" tIns="91425">
            <a:noAutofit/>
          </a:bodyPr>
          <a:lstStyle/>
          <a:p>
            <a:pPr indent="-330200" lvl="0" marL="457200" rtl="0">
              <a:lnSpc>
                <a:spcPct val="115000"/>
              </a:lnSpc>
              <a:spcBef>
                <a:spcPts val="0"/>
              </a:spcBef>
              <a:spcAft>
                <a:spcPts val="0"/>
              </a:spcAft>
              <a:buSzPts val="1600"/>
              <a:buChar char="●"/>
            </a:pPr>
            <a:r>
              <a:rPr lang="en-GB" sz="1600"/>
              <a:t>Helps to quickly set up a project skeleton (hopefully) with best practices</a:t>
            </a:r>
            <a:endParaRPr sz="1600"/>
          </a:p>
          <a:p>
            <a:pPr indent="-330200" lvl="0" marL="457200" rtl="0">
              <a:lnSpc>
                <a:spcPct val="115000"/>
              </a:lnSpc>
              <a:spcBef>
                <a:spcPts val="1000"/>
              </a:spcBef>
              <a:spcAft>
                <a:spcPts val="0"/>
              </a:spcAft>
              <a:buSzPts val="1600"/>
              <a:buChar char="●"/>
            </a:pPr>
            <a:r>
              <a:rPr lang="en-GB" sz="1600"/>
              <a:t>One can scaffold a project by using CLI tools such as angular cli for angular projects, or by cloning a repository from github, gitlab etc.</a:t>
            </a:r>
            <a:endParaRPr sz="1600"/>
          </a:p>
          <a:p>
            <a:pPr indent="-330200" lvl="0" marL="457200" rtl="0">
              <a:lnSpc>
                <a:spcPct val="115000"/>
              </a:lnSpc>
              <a:spcBef>
                <a:spcPts val="1000"/>
              </a:spcBef>
              <a:spcAft>
                <a:spcPts val="0"/>
              </a:spcAft>
              <a:buSzPts val="1600"/>
              <a:buChar char="●"/>
            </a:pPr>
            <a:r>
              <a:rPr lang="en-GB" sz="1600"/>
              <a:t>Best known </a:t>
            </a:r>
            <a:r>
              <a:rPr lang="en-GB" sz="1600"/>
              <a:t>scaffolding tools:</a:t>
            </a:r>
            <a:endParaRPr sz="1600"/>
          </a:p>
          <a:p>
            <a:pPr indent="0" lvl="0" marL="0" rtl="0">
              <a:lnSpc>
                <a:spcPct val="115000"/>
              </a:lnSpc>
              <a:spcBef>
                <a:spcPts val="1000"/>
              </a:spcBef>
              <a:spcAft>
                <a:spcPts val="0"/>
              </a:spcAft>
              <a:buNone/>
            </a:pPr>
            <a:r>
              <a:t/>
            </a:r>
            <a:endParaRPr/>
          </a:p>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p:txBody>
      </p:sp>
      <p:pic>
        <p:nvPicPr>
          <p:cNvPr id="266" name="Google Shape;266;p28"/>
          <p:cNvPicPr preferRelativeResize="0"/>
          <p:nvPr/>
        </p:nvPicPr>
        <p:blipFill>
          <a:blip r:embed="rId3">
            <a:alphaModFix/>
          </a:blip>
          <a:stretch>
            <a:fillRect/>
          </a:stretch>
        </p:blipFill>
        <p:spPr>
          <a:xfrm>
            <a:off x="1423500" y="2835625"/>
            <a:ext cx="1171248" cy="1271774"/>
          </a:xfrm>
          <a:prstGeom prst="rect">
            <a:avLst/>
          </a:prstGeom>
          <a:noFill/>
          <a:ln>
            <a:noFill/>
          </a:ln>
        </p:spPr>
      </p:pic>
      <p:sp>
        <p:nvSpPr>
          <p:cNvPr id="267" name="Google Shape;267;p28"/>
          <p:cNvSpPr txBox="1"/>
          <p:nvPr/>
        </p:nvSpPr>
        <p:spPr>
          <a:xfrm>
            <a:off x="1590025" y="4209600"/>
            <a:ext cx="838200" cy="273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GB"/>
              <a:t>Yeoman</a:t>
            </a:r>
            <a:endParaRPr/>
          </a:p>
        </p:txBody>
      </p:sp>
      <p:pic>
        <p:nvPicPr>
          <p:cNvPr id="268" name="Google Shape;268;p28"/>
          <p:cNvPicPr preferRelativeResize="0"/>
          <p:nvPr/>
        </p:nvPicPr>
        <p:blipFill>
          <a:blip r:embed="rId4">
            <a:alphaModFix/>
          </a:blip>
          <a:stretch>
            <a:fillRect/>
          </a:stretch>
        </p:blipFill>
        <p:spPr>
          <a:xfrm>
            <a:off x="3046574" y="2732550"/>
            <a:ext cx="1424524" cy="17500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29"/>
          <p:cNvSpPr txBox="1"/>
          <p:nvPr>
            <p:ph idx="4294967295" type="title"/>
          </p:nvPr>
        </p:nvSpPr>
        <p:spPr>
          <a:xfrm>
            <a:off x="311700" y="255750"/>
            <a:ext cx="8520600" cy="3975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Project management tools </a:t>
            </a:r>
            <a:endParaRPr sz="1800"/>
          </a:p>
        </p:txBody>
      </p:sp>
      <p:sp>
        <p:nvSpPr>
          <p:cNvPr id="274" name="Google Shape;274;p29"/>
          <p:cNvSpPr txBox="1"/>
          <p:nvPr/>
        </p:nvSpPr>
        <p:spPr>
          <a:xfrm>
            <a:off x="311700" y="998700"/>
            <a:ext cx="7968600" cy="3670800"/>
          </a:xfrm>
          <a:prstGeom prst="rect">
            <a:avLst/>
          </a:prstGeom>
          <a:noFill/>
          <a:ln>
            <a:noFill/>
          </a:ln>
        </p:spPr>
        <p:txBody>
          <a:bodyPr anchorCtr="0" anchor="t" bIns="91425" lIns="91425" spcFirstLastPara="1" rIns="91425" wrap="square" tIns="91425">
            <a:noAutofit/>
          </a:bodyPr>
          <a:lstStyle/>
          <a:p>
            <a:pPr indent="-330200" lvl="0" marL="457200" rtl="0">
              <a:lnSpc>
                <a:spcPct val="115000"/>
              </a:lnSpc>
              <a:spcBef>
                <a:spcPts val="0"/>
              </a:spcBef>
              <a:spcAft>
                <a:spcPts val="0"/>
              </a:spcAft>
              <a:buSzPts val="1600"/>
              <a:buChar char="●"/>
            </a:pPr>
            <a:r>
              <a:rPr lang="en-GB" sz="1600"/>
              <a:t>Helps to organize development work within teams, manage user stories, deadlines, generate project analytics and many more tasks</a:t>
            </a:r>
            <a:endParaRPr sz="1600"/>
          </a:p>
          <a:p>
            <a:pPr indent="-330200" lvl="0" marL="457200" rtl="0">
              <a:lnSpc>
                <a:spcPct val="115000"/>
              </a:lnSpc>
              <a:spcBef>
                <a:spcPts val="1000"/>
              </a:spcBef>
              <a:spcAft>
                <a:spcPts val="0"/>
              </a:spcAft>
              <a:buSzPts val="1600"/>
              <a:buChar char="●"/>
            </a:pPr>
            <a:r>
              <a:rPr lang="en-GB" sz="1600"/>
              <a:t>Best known project management tools:</a:t>
            </a:r>
            <a:endParaRPr sz="1600"/>
          </a:p>
          <a:p>
            <a:pPr indent="0" lvl="0" marL="0" rtl="0">
              <a:lnSpc>
                <a:spcPct val="115000"/>
              </a:lnSpc>
              <a:spcBef>
                <a:spcPts val="1000"/>
              </a:spcBef>
              <a:spcAft>
                <a:spcPts val="0"/>
              </a:spcAft>
              <a:buNone/>
            </a:pPr>
            <a:r>
              <a:t/>
            </a:r>
            <a:endParaRPr/>
          </a:p>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p:txBody>
      </p:sp>
      <p:pic>
        <p:nvPicPr>
          <p:cNvPr id="275" name="Google Shape;275;p29"/>
          <p:cNvPicPr preferRelativeResize="0"/>
          <p:nvPr/>
        </p:nvPicPr>
        <p:blipFill>
          <a:blip r:embed="rId3">
            <a:alphaModFix/>
          </a:blip>
          <a:stretch>
            <a:fillRect/>
          </a:stretch>
        </p:blipFill>
        <p:spPr>
          <a:xfrm>
            <a:off x="641975" y="2830463"/>
            <a:ext cx="1810152" cy="556351"/>
          </a:xfrm>
          <a:prstGeom prst="rect">
            <a:avLst/>
          </a:prstGeom>
          <a:noFill/>
          <a:ln>
            <a:noFill/>
          </a:ln>
        </p:spPr>
      </p:pic>
      <p:pic>
        <p:nvPicPr>
          <p:cNvPr id="276" name="Google Shape;276;p29"/>
          <p:cNvPicPr preferRelativeResize="0"/>
          <p:nvPr/>
        </p:nvPicPr>
        <p:blipFill>
          <a:blip r:embed="rId4">
            <a:alphaModFix/>
          </a:blip>
          <a:stretch>
            <a:fillRect/>
          </a:stretch>
        </p:blipFill>
        <p:spPr>
          <a:xfrm>
            <a:off x="3021625" y="2839750"/>
            <a:ext cx="2499125" cy="537801"/>
          </a:xfrm>
          <a:prstGeom prst="rect">
            <a:avLst/>
          </a:prstGeom>
          <a:noFill/>
          <a:ln>
            <a:noFill/>
          </a:ln>
        </p:spPr>
      </p:pic>
      <p:pic>
        <p:nvPicPr>
          <p:cNvPr id="277" name="Google Shape;277;p29"/>
          <p:cNvPicPr preferRelativeResize="0"/>
          <p:nvPr/>
        </p:nvPicPr>
        <p:blipFill>
          <a:blip r:embed="rId5">
            <a:alphaModFix/>
          </a:blip>
          <a:stretch>
            <a:fillRect/>
          </a:stretch>
        </p:blipFill>
        <p:spPr>
          <a:xfrm>
            <a:off x="6254675" y="2778274"/>
            <a:ext cx="1690602" cy="6607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30"/>
          <p:cNvSpPr txBox="1"/>
          <p:nvPr>
            <p:ph idx="4294967295" type="title"/>
          </p:nvPr>
        </p:nvSpPr>
        <p:spPr>
          <a:xfrm>
            <a:off x="311700" y="255750"/>
            <a:ext cx="8520600" cy="429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Communication</a:t>
            </a:r>
            <a:r>
              <a:rPr lang="en-GB" sz="1800"/>
              <a:t> tools </a:t>
            </a:r>
            <a:endParaRPr sz="1800"/>
          </a:p>
        </p:txBody>
      </p:sp>
      <p:sp>
        <p:nvSpPr>
          <p:cNvPr id="283" name="Google Shape;283;p30"/>
          <p:cNvSpPr txBox="1"/>
          <p:nvPr/>
        </p:nvSpPr>
        <p:spPr>
          <a:xfrm>
            <a:off x="311700" y="998700"/>
            <a:ext cx="7968600" cy="3670800"/>
          </a:xfrm>
          <a:prstGeom prst="rect">
            <a:avLst/>
          </a:prstGeom>
          <a:noFill/>
          <a:ln>
            <a:noFill/>
          </a:ln>
        </p:spPr>
        <p:txBody>
          <a:bodyPr anchorCtr="0" anchor="t" bIns="91425" lIns="91425" spcFirstLastPara="1" rIns="91425" wrap="square" tIns="91425">
            <a:noAutofit/>
          </a:bodyPr>
          <a:lstStyle/>
          <a:p>
            <a:pPr indent="-330200" lvl="0" marL="457200" rtl="0">
              <a:lnSpc>
                <a:spcPct val="115000"/>
              </a:lnSpc>
              <a:spcBef>
                <a:spcPts val="0"/>
              </a:spcBef>
              <a:spcAft>
                <a:spcPts val="0"/>
              </a:spcAft>
              <a:buSzPts val="1600"/>
              <a:buChar char="●"/>
            </a:pPr>
            <a:r>
              <a:rPr lang="en-GB" sz="1600"/>
              <a:t>Helps to communicate with other team members through dedicated channels, direct messages and rich content such as video, images, Gif etc.</a:t>
            </a:r>
            <a:endParaRPr sz="1600"/>
          </a:p>
          <a:p>
            <a:pPr indent="-330200" lvl="0" marL="457200" rtl="0">
              <a:lnSpc>
                <a:spcPct val="115000"/>
              </a:lnSpc>
              <a:spcBef>
                <a:spcPts val="1000"/>
              </a:spcBef>
              <a:spcAft>
                <a:spcPts val="0"/>
              </a:spcAft>
              <a:buSzPts val="1600"/>
              <a:buChar char="●"/>
            </a:pPr>
            <a:r>
              <a:rPr lang="en-GB" sz="1600"/>
              <a:t>Provide search functionality and integrations to other applications such as confluence, gitlab etc.</a:t>
            </a:r>
            <a:endParaRPr sz="1600"/>
          </a:p>
          <a:p>
            <a:pPr indent="-330200" lvl="0" marL="457200" rtl="0">
              <a:lnSpc>
                <a:spcPct val="115000"/>
              </a:lnSpc>
              <a:spcBef>
                <a:spcPts val="1000"/>
              </a:spcBef>
              <a:spcAft>
                <a:spcPts val="0"/>
              </a:spcAft>
              <a:buSzPts val="1600"/>
              <a:buChar char="●"/>
            </a:pPr>
            <a:r>
              <a:rPr lang="en-GB" sz="1600"/>
              <a:t>Best known communication tool:</a:t>
            </a:r>
            <a:endParaRPr sz="1600"/>
          </a:p>
          <a:p>
            <a:pPr indent="0" lvl="0" marL="0" rtl="0">
              <a:lnSpc>
                <a:spcPct val="115000"/>
              </a:lnSpc>
              <a:spcBef>
                <a:spcPts val="1000"/>
              </a:spcBef>
              <a:spcAft>
                <a:spcPts val="0"/>
              </a:spcAft>
              <a:buNone/>
            </a:pPr>
            <a:r>
              <a:t/>
            </a:r>
            <a:endParaRPr/>
          </a:p>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p:txBody>
      </p:sp>
      <p:pic>
        <p:nvPicPr>
          <p:cNvPr id="284" name="Google Shape;284;p30"/>
          <p:cNvPicPr preferRelativeResize="0"/>
          <p:nvPr/>
        </p:nvPicPr>
        <p:blipFill>
          <a:blip r:embed="rId3">
            <a:alphaModFix/>
          </a:blip>
          <a:stretch>
            <a:fillRect/>
          </a:stretch>
        </p:blipFill>
        <p:spPr>
          <a:xfrm>
            <a:off x="3056250" y="3026376"/>
            <a:ext cx="2298876" cy="658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31"/>
          <p:cNvSpPr txBox="1"/>
          <p:nvPr>
            <p:ph idx="4294967295" type="title"/>
          </p:nvPr>
        </p:nvSpPr>
        <p:spPr>
          <a:xfrm>
            <a:off x="311700" y="255750"/>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2000"/>
              <a:t>Latest buzzwords in web development</a:t>
            </a:r>
            <a:endParaRPr sz="2000"/>
          </a:p>
        </p:txBody>
      </p:sp>
      <p:sp>
        <p:nvSpPr>
          <p:cNvPr id="290" name="Google Shape;290;p31"/>
          <p:cNvSpPr txBox="1"/>
          <p:nvPr/>
        </p:nvSpPr>
        <p:spPr>
          <a:xfrm>
            <a:off x="311700" y="998700"/>
            <a:ext cx="7968600" cy="3670800"/>
          </a:xfrm>
          <a:prstGeom prst="rect">
            <a:avLst/>
          </a:prstGeom>
          <a:noFill/>
          <a:ln>
            <a:noFill/>
          </a:ln>
        </p:spPr>
        <p:txBody>
          <a:bodyPr anchorCtr="0" anchor="t" bIns="91425" lIns="91425" spcFirstLastPara="1" rIns="91425" wrap="square" tIns="91425">
            <a:noAutofit/>
          </a:bodyPr>
          <a:lstStyle/>
          <a:p>
            <a:pPr indent="-317500" lvl="0" marL="457200" rtl="0">
              <a:lnSpc>
                <a:spcPct val="115000"/>
              </a:lnSpc>
              <a:spcBef>
                <a:spcPts val="0"/>
              </a:spcBef>
              <a:spcAft>
                <a:spcPts val="0"/>
              </a:spcAft>
              <a:buSzPts val="1400"/>
              <a:buChar char="●"/>
            </a:pPr>
            <a:r>
              <a:rPr lang="en-GB"/>
              <a:t>Agile</a:t>
            </a:r>
            <a:endParaRPr/>
          </a:p>
          <a:p>
            <a:pPr indent="-317500" lvl="0" marL="457200" rtl="0">
              <a:lnSpc>
                <a:spcPct val="115000"/>
              </a:lnSpc>
              <a:spcBef>
                <a:spcPts val="0"/>
              </a:spcBef>
              <a:spcAft>
                <a:spcPts val="0"/>
              </a:spcAft>
              <a:buSzPts val="1400"/>
              <a:buChar char="●"/>
            </a:pPr>
            <a:r>
              <a:rPr lang="en-GB"/>
              <a:t>CI (Continuous integration)/CD(Continuous delivery) pipeline</a:t>
            </a:r>
            <a:endParaRPr/>
          </a:p>
          <a:p>
            <a:pPr indent="-317500" lvl="0" marL="457200" rtl="0">
              <a:lnSpc>
                <a:spcPct val="115000"/>
              </a:lnSpc>
              <a:spcBef>
                <a:spcPts val="0"/>
              </a:spcBef>
              <a:spcAft>
                <a:spcPts val="0"/>
              </a:spcAft>
              <a:buSzPts val="1400"/>
              <a:buChar char="●"/>
            </a:pPr>
            <a:r>
              <a:rPr lang="en-GB"/>
              <a:t>DevOps</a:t>
            </a:r>
            <a:endParaRPr/>
          </a:p>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grpSp>
        <p:nvGrpSpPr>
          <p:cNvPr id="69" name="Google Shape;69;p14"/>
          <p:cNvGrpSpPr/>
          <p:nvPr/>
        </p:nvGrpSpPr>
        <p:grpSpPr>
          <a:xfrm>
            <a:off x="2853009" y="921335"/>
            <a:ext cx="3437984" cy="788852"/>
            <a:chOff x="3562350" y="909418"/>
            <a:chExt cx="4094300" cy="765282"/>
          </a:xfrm>
        </p:grpSpPr>
        <p:sp>
          <p:nvSpPr>
            <p:cNvPr id="70" name="Google Shape;70;p14"/>
            <p:cNvSpPr txBox="1"/>
            <p:nvPr/>
          </p:nvSpPr>
          <p:spPr>
            <a:xfrm>
              <a:off x="4928450" y="909418"/>
              <a:ext cx="2728200" cy="2454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0"/>
                </a:spcAft>
                <a:buNone/>
              </a:pPr>
              <a:r>
                <a:rPr b="1" lang="en-GB" sz="1100">
                  <a:solidFill>
                    <a:srgbClr val="840D35"/>
                  </a:solidFill>
                  <a:latin typeface="Roboto"/>
                  <a:ea typeface="Roboto"/>
                  <a:cs typeface="Roboto"/>
                  <a:sym typeface="Roboto"/>
                </a:rPr>
                <a:t>HTML</a:t>
              </a:r>
              <a:endParaRPr b="1" sz="1100">
                <a:solidFill>
                  <a:srgbClr val="840D35"/>
                </a:solidFill>
                <a:latin typeface="Roboto"/>
                <a:ea typeface="Roboto"/>
                <a:cs typeface="Roboto"/>
                <a:sym typeface="Roboto"/>
              </a:endParaRPr>
            </a:p>
          </p:txBody>
        </p:sp>
        <p:sp>
          <p:nvSpPr>
            <p:cNvPr id="71" name="Google Shape;71;p14"/>
            <p:cNvSpPr txBox="1"/>
            <p:nvPr/>
          </p:nvSpPr>
          <p:spPr>
            <a:xfrm>
              <a:off x="4928450" y="1154904"/>
              <a:ext cx="2728200" cy="3651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1600"/>
                </a:spcAft>
                <a:buNone/>
              </a:pPr>
              <a:r>
                <a:t/>
              </a:r>
              <a:endParaRPr sz="700">
                <a:solidFill>
                  <a:srgbClr val="840D35"/>
                </a:solidFill>
                <a:latin typeface="Roboto"/>
                <a:ea typeface="Roboto"/>
                <a:cs typeface="Roboto"/>
                <a:sym typeface="Roboto"/>
              </a:endParaRPr>
            </a:p>
          </p:txBody>
        </p:sp>
        <p:sp>
          <p:nvSpPr>
            <p:cNvPr id="72" name="Google Shape;72;p14"/>
            <p:cNvSpPr txBox="1"/>
            <p:nvPr/>
          </p:nvSpPr>
          <p:spPr>
            <a:xfrm>
              <a:off x="3562350" y="934025"/>
              <a:ext cx="758400" cy="308100"/>
            </a:xfrm>
            <a:prstGeom prst="rect">
              <a:avLst/>
            </a:prstGeom>
            <a:noFill/>
            <a:ln>
              <a:noFill/>
            </a:ln>
          </p:spPr>
          <p:txBody>
            <a:bodyPr anchorCtr="0" anchor="t" bIns="91425" lIns="91425" spcFirstLastPara="1" rIns="91425" wrap="square" tIns="91425">
              <a:noAutofit/>
            </a:bodyPr>
            <a:lstStyle/>
            <a:p>
              <a:pPr indent="0" lvl="0" marL="0" algn="r">
                <a:lnSpc>
                  <a:spcPct val="115000"/>
                </a:lnSpc>
                <a:spcBef>
                  <a:spcPts val="0"/>
                </a:spcBef>
                <a:spcAft>
                  <a:spcPts val="0"/>
                </a:spcAft>
                <a:buNone/>
              </a:pPr>
              <a:r>
                <a:rPr lang="en-GB" sz="900">
                  <a:solidFill>
                    <a:srgbClr val="840D35"/>
                  </a:solidFill>
                  <a:latin typeface="Roboto"/>
                  <a:ea typeface="Roboto"/>
                  <a:cs typeface="Roboto"/>
                  <a:sym typeface="Roboto"/>
                </a:rPr>
                <a:t>1993</a:t>
              </a:r>
              <a:endParaRPr sz="900">
                <a:solidFill>
                  <a:srgbClr val="840D35"/>
                </a:solidFill>
                <a:latin typeface="Roboto"/>
                <a:ea typeface="Roboto"/>
                <a:cs typeface="Roboto"/>
                <a:sym typeface="Roboto"/>
              </a:endParaRPr>
            </a:p>
          </p:txBody>
        </p:sp>
        <p:sp>
          <p:nvSpPr>
            <p:cNvPr id="73" name="Google Shape;73;p14"/>
            <p:cNvSpPr/>
            <p:nvPr/>
          </p:nvSpPr>
          <p:spPr>
            <a:xfrm>
              <a:off x="4517125" y="1086100"/>
              <a:ext cx="133500" cy="588600"/>
            </a:xfrm>
            <a:prstGeom prst="rect">
              <a:avLst/>
            </a:prstGeom>
            <a:solidFill>
              <a:srgbClr val="840D3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74" name="Google Shape;74;p14"/>
            <p:cNvCxnSpPr/>
            <p:nvPr/>
          </p:nvCxnSpPr>
          <p:spPr>
            <a:xfrm rot="10800000">
              <a:off x="4318975" y="1083450"/>
              <a:ext cx="529800" cy="0"/>
            </a:xfrm>
            <a:prstGeom prst="straightConnector1">
              <a:avLst/>
            </a:prstGeom>
            <a:noFill/>
            <a:ln cap="flat" cmpd="sng" w="9525">
              <a:solidFill>
                <a:srgbClr val="840D35"/>
              </a:solidFill>
              <a:prstDash val="solid"/>
              <a:round/>
              <a:headEnd len="sm" w="sm" type="none"/>
              <a:tailEnd len="sm" w="sm" type="none"/>
            </a:ln>
          </p:spPr>
        </p:cxnSp>
      </p:grpSp>
      <p:grpSp>
        <p:nvGrpSpPr>
          <p:cNvPr id="75" name="Google Shape;75;p14"/>
          <p:cNvGrpSpPr/>
          <p:nvPr/>
        </p:nvGrpSpPr>
        <p:grpSpPr>
          <a:xfrm>
            <a:off x="2853009" y="1121550"/>
            <a:ext cx="3437984" cy="788852"/>
            <a:chOff x="3562350" y="909418"/>
            <a:chExt cx="4094300" cy="765282"/>
          </a:xfrm>
        </p:grpSpPr>
        <p:sp>
          <p:nvSpPr>
            <p:cNvPr id="76" name="Google Shape;76;p14"/>
            <p:cNvSpPr txBox="1"/>
            <p:nvPr/>
          </p:nvSpPr>
          <p:spPr>
            <a:xfrm>
              <a:off x="4928450" y="909418"/>
              <a:ext cx="2728200" cy="2454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0"/>
                </a:spcAft>
                <a:buNone/>
              </a:pPr>
              <a:r>
                <a:rPr b="1" lang="en-GB" sz="1100">
                  <a:solidFill>
                    <a:srgbClr val="840D35"/>
                  </a:solidFill>
                  <a:latin typeface="Roboto"/>
                  <a:ea typeface="Roboto"/>
                  <a:cs typeface="Roboto"/>
                  <a:sym typeface="Roboto"/>
                </a:rPr>
                <a:t>Javascript</a:t>
              </a:r>
              <a:endParaRPr b="1" sz="1100">
                <a:solidFill>
                  <a:srgbClr val="840D35"/>
                </a:solidFill>
                <a:latin typeface="Roboto"/>
                <a:ea typeface="Roboto"/>
                <a:cs typeface="Roboto"/>
                <a:sym typeface="Roboto"/>
              </a:endParaRPr>
            </a:p>
          </p:txBody>
        </p:sp>
        <p:sp>
          <p:nvSpPr>
            <p:cNvPr id="77" name="Google Shape;77;p14"/>
            <p:cNvSpPr txBox="1"/>
            <p:nvPr/>
          </p:nvSpPr>
          <p:spPr>
            <a:xfrm>
              <a:off x="4928450" y="1154904"/>
              <a:ext cx="2728200" cy="3651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1600"/>
                </a:spcAft>
                <a:buNone/>
              </a:pPr>
              <a:r>
                <a:t/>
              </a:r>
              <a:endParaRPr sz="700">
                <a:solidFill>
                  <a:srgbClr val="840D35"/>
                </a:solidFill>
                <a:latin typeface="Roboto"/>
                <a:ea typeface="Roboto"/>
                <a:cs typeface="Roboto"/>
                <a:sym typeface="Roboto"/>
              </a:endParaRPr>
            </a:p>
          </p:txBody>
        </p:sp>
        <p:sp>
          <p:nvSpPr>
            <p:cNvPr id="78" name="Google Shape;78;p14"/>
            <p:cNvSpPr txBox="1"/>
            <p:nvPr/>
          </p:nvSpPr>
          <p:spPr>
            <a:xfrm>
              <a:off x="3562350" y="934025"/>
              <a:ext cx="758400" cy="308100"/>
            </a:xfrm>
            <a:prstGeom prst="rect">
              <a:avLst/>
            </a:prstGeom>
            <a:noFill/>
            <a:ln>
              <a:noFill/>
            </a:ln>
          </p:spPr>
          <p:txBody>
            <a:bodyPr anchorCtr="0" anchor="t" bIns="91425" lIns="91425" spcFirstLastPara="1" rIns="91425" wrap="square" tIns="91425">
              <a:noAutofit/>
            </a:bodyPr>
            <a:lstStyle/>
            <a:p>
              <a:pPr indent="0" lvl="0" marL="0" algn="r">
                <a:lnSpc>
                  <a:spcPct val="115000"/>
                </a:lnSpc>
                <a:spcBef>
                  <a:spcPts val="0"/>
                </a:spcBef>
                <a:spcAft>
                  <a:spcPts val="0"/>
                </a:spcAft>
                <a:buNone/>
              </a:pPr>
              <a:r>
                <a:rPr lang="en-GB" sz="900">
                  <a:solidFill>
                    <a:srgbClr val="840D35"/>
                  </a:solidFill>
                  <a:latin typeface="Roboto"/>
                  <a:ea typeface="Roboto"/>
                  <a:cs typeface="Roboto"/>
                  <a:sym typeface="Roboto"/>
                </a:rPr>
                <a:t>1995</a:t>
              </a:r>
              <a:endParaRPr sz="900">
                <a:solidFill>
                  <a:srgbClr val="840D35"/>
                </a:solidFill>
                <a:latin typeface="Roboto"/>
                <a:ea typeface="Roboto"/>
                <a:cs typeface="Roboto"/>
                <a:sym typeface="Roboto"/>
              </a:endParaRPr>
            </a:p>
          </p:txBody>
        </p:sp>
        <p:sp>
          <p:nvSpPr>
            <p:cNvPr id="79" name="Google Shape;79;p14"/>
            <p:cNvSpPr/>
            <p:nvPr/>
          </p:nvSpPr>
          <p:spPr>
            <a:xfrm>
              <a:off x="4517125" y="1086100"/>
              <a:ext cx="133500" cy="588600"/>
            </a:xfrm>
            <a:prstGeom prst="rect">
              <a:avLst/>
            </a:prstGeom>
            <a:solidFill>
              <a:srgbClr val="840D3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80" name="Google Shape;80;p14"/>
            <p:cNvCxnSpPr/>
            <p:nvPr/>
          </p:nvCxnSpPr>
          <p:spPr>
            <a:xfrm rot="10800000">
              <a:off x="4318975" y="1083450"/>
              <a:ext cx="529800" cy="0"/>
            </a:xfrm>
            <a:prstGeom prst="straightConnector1">
              <a:avLst/>
            </a:prstGeom>
            <a:noFill/>
            <a:ln cap="flat" cmpd="sng" w="9525">
              <a:solidFill>
                <a:srgbClr val="840D35"/>
              </a:solidFill>
              <a:prstDash val="solid"/>
              <a:round/>
              <a:headEnd len="sm" w="sm" type="none"/>
              <a:tailEnd len="sm" w="sm" type="none"/>
            </a:ln>
          </p:spPr>
        </p:cxnSp>
      </p:grpSp>
      <p:grpSp>
        <p:nvGrpSpPr>
          <p:cNvPr id="81" name="Google Shape;81;p14"/>
          <p:cNvGrpSpPr/>
          <p:nvPr/>
        </p:nvGrpSpPr>
        <p:grpSpPr>
          <a:xfrm>
            <a:off x="2853009" y="1967820"/>
            <a:ext cx="3437984" cy="788852"/>
            <a:chOff x="3562350" y="909418"/>
            <a:chExt cx="4094300" cy="765282"/>
          </a:xfrm>
        </p:grpSpPr>
        <p:sp>
          <p:nvSpPr>
            <p:cNvPr id="82" name="Google Shape;82;p14"/>
            <p:cNvSpPr txBox="1"/>
            <p:nvPr/>
          </p:nvSpPr>
          <p:spPr>
            <a:xfrm>
              <a:off x="4928450" y="909418"/>
              <a:ext cx="2728200" cy="2454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0"/>
                </a:spcAft>
                <a:buNone/>
              </a:pPr>
              <a:r>
                <a:rPr b="1" lang="en-GB" sz="1100">
                  <a:solidFill>
                    <a:srgbClr val="858585"/>
                  </a:solidFill>
                  <a:latin typeface="Roboto"/>
                  <a:ea typeface="Roboto"/>
                  <a:cs typeface="Roboto"/>
                  <a:sym typeface="Roboto"/>
                </a:rPr>
                <a:t>Ajax</a:t>
              </a:r>
              <a:endParaRPr b="1" sz="1100">
                <a:solidFill>
                  <a:srgbClr val="858585"/>
                </a:solidFill>
                <a:latin typeface="Roboto"/>
                <a:ea typeface="Roboto"/>
                <a:cs typeface="Roboto"/>
                <a:sym typeface="Roboto"/>
              </a:endParaRPr>
            </a:p>
          </p:txBody>
        </p:sp>
        <p:sp>
          <p:nvSpPr>
            <p:cNvPr id="83" name="Google Shape;83;p14"/>
            <p:cNvSpPr txBox="1"/>
            <p:nvPr/>
          </p:nvSpPr>
          <p:spPr>
            <a:xfrm>
              <a:off x="4928450" y="1154904"/>
              <a:ext cx="2728200" cy="3651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1600"/>
                </a:spcAft>
                <a:buNone/>
              </a:pPr>
              <a:r>
                <a:t/>
              </a:r>
              <a:endParaRPr sz="700">
                <a:solidFill>
                  <a:srgbClr val="858585"/>
                </a:solidFill>
                <a:latin typeface="Roboto"/>
                <a:ea typeface="Roboto"/>
                <a:cs typeface="Roboto"/>
                <a:sym typeface="Roboto"/>
              </a:endParaRPr>
            </a:p>
          </p:txBody>
        </p:sp>
        <p:sp>
          <p:nvSpPr>
            <p:cNvPr id="84" name="Google Shape;84;p14"/>
            <p:cNvSpPr txBox="1"/>
            <p:nvPr/>
          </p:nvSpPr>
          <p:spPr>
            <a:xfrm>
              <a:off x="3562350" y="934025"/>
              <a:ext cx="758400" cy="308100"/>
            </a:xfrm>
            <a:prstGeom prst="rect">
              <a:avLst/>
            </a:prstGeom>
            <a:noFill/>
            <a:ln>
              <a:noFill/>
            </a:ln>
          </p:spPr>
          <p:txBody>
            <a:bodyPr anchorCtr="0" anchor="t" bIns="91425" lIns="91425" spcFirstLastPara="1" rIns="91425" wrap="square" tIns="91425">
              <a:noAutofit/>
            </a:bodyPr>
            <a:lstStyle/>
            <a:p>
              <a:pPr indent="0" lvl="0" marL="0" algn="r">
                <a:lnSpc>
                  <a:spcPct val="115000"/>
                </a:lnSpc>
                <a:spcBef>
                  <a:spcPts val="0"/>
                </a:spcBef>
                <a:spcAft>
                  <a:spcPts val="0"/>
                </a:spcAft>
                <a:buNone/>
              </a:pPr>
              <a:r>
                <a:rPr lang="en-GB" sz="900">
                  <a:solidFill>
                    <a:srgbClr val="858585"/>
                  </a:solidFill>
                  <a:latin typeface="Roboto"/>
                  <a:ea typeface="Roboto"/>
                  <a:cs typeface="Roboto"/>
                  <a:sym typeface="Roboto"/>
                </a:rPr>
                <a:t>2005</a:t>
              </a:r>
              <a:endParaRPr sz="900">
                <a:solidFill>
                  <a:srgbClr val="858585"/>
                </a:solidFill>
                <a:latin typeface="Roboto"/>
                <a:ea typeface="Roboto"/>
                <a:cs typeface="Roboto"/>
                <a:sym typeface="Roboto"/>
              </a:endParaRPr>
            </a:p>
          </p:txBody>
        </p:sp>
        <p:sp>
          <p:nvSpPr>
            <p:cNvPr id="85" name="Google Shape;85;p14"/>
            <p:cNvSpPr/>
            <p:nvPr/>
          </p:nvSpPr>
          <p:spPr>
            <a:xfrm>
              <a:off x="4517125" y="1086100"/>
              <a:ext cx="133500" cy="588600"/>
            </a:xfrm>
            <a:prstGeom prst="rect">
              <a:avLst/>
            </a:prstGeom>
            <a:solidFill>
              <a:srgbClr val="C2C2C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86" name="Google Shape;86;p14"/>
            <p:cNvCxnSpPr/>
            <p:nvPr/>
          </p:nvCxnSpPr>
          <p:spPr>
            <a:xfrm rot="10800000">
              <a:off x="4318975" y="1083450"/>
              <a:ext cx="529800" cy="0"/>
            </a:xfrm>
            <a:prstGeom prst="straightConnector1">
              <a:avLst/>
            </a:prstGeom>
            <a:noFill/>
            <a:ln cap="flat" cmpd="sng" w="9525">
              <a:solidFill>
                <a:srgbClr val="C2C2C2"/>
              </a:solidFill>
              <a:prstDash val="solid"/>
              <a:round/>
              <a:headEnd len="sm" w="sm" type="none"/>
              <a:tailEnd len="sm" w="sm" type="none"/>
            </a:ln>
          </p:spPr>
        </p:cxnSp>
      </p:grpSp>
      <p:grpSp>
        <p:nvGrpSpPr>
          <p:cNvPr id="87" name="Google Shape;87;p14"/>
          <p:cNvGrpSpPr/>
          <p:nvPr/>
        </p:nvGrpSpPr>
        <p:grpSpPr>
          <a:xfrm>
            <a:off x="2853009" y="2197478"/>
            <a:ext cx="3437984" cy="788852"/>
            <a:chOff x="3562350" y="909418"/>
            <a:chExt cx="4094300" cy="765282"/>
          </a:xfrm>
        </p:grpSpPr>
        <p:sp>
          <p:nvSpPr>
            <p:cNvPr id="88" name="Google Shape;88;p14"/>
            <p:cNvSpPr txBox="1"/>
            <p:nvPr/>
          </p:nvSpPr>
          <p:spPr>
            <a:xfrm>
              <a:off x="4928450" y="909418"/>
              <a:ext cx="2728200" cy="2454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0"/>
                </a:spcAft>
                <a:buNone/>
              </a:pPr>
              <a:r>
                <a:rPr b="1" lang="en-GB" sz="1100">
                  <a:solidFill>
                    <a:srgbClr val="858585"/>
                  </a:solidFill>
                  <a:latin typeface="Roboto"/>
                  <a:ea typeface="Roboto"/>
                  <a:cs typeface="Roboto"/>
                  <a:sym typeface="Roboto"/>
                </a:rPr>
                <a:t>jQuery &amp; Amazon Web Services</a:t>
              </a:r>
              <a:endParaRPr b="1" sz="1100">
                <a:solidFill>
                  <a:srgbClr val="858585"/>
                </a:solidFill>
                <a:latin typeface="Roboto"/>
                <a:ea typeface="Roboto"/>
                <a:cs typeface="Roboto"/>
                <a:sym typeface="Roboto"/>
              </a:endParaRPr>
            </a:p>
          </p:txBody>
        </p:sp>
        <p:sp>
          <p:nvSpPr>
            <p:cNvPr id="89" name="Google Shape;89;p14"/>
            <p:cNvSpPr txBox="1"/>
            <p:nvPr/>
          </p:nvSpPr>
          <p:spPr>
            <a:xfrm>
              <a:off x="4928450" y="1154904"/>
              <a:ext cx="2728200" cy="3651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1600"/>
                </a:spcAft>
                <a:buNone/>
              </a:pPr>
              <a:r>
                <a:t/>
              </a:r>
              <a:endParaRPr sz="700">
                <a:solidFill>
                  <a:srgbClr val="858585"/>
                </a:solidFill>
                <a:latin typeface="Roboto"/>
                <a:ea typeface="Roboto"/>
                <a:cs typeface="Roboto"/>
                <a:sym typeface="Roboto"/>
              </a:endParaRPr>
            </a:p>
          </p:txBody>
        </p:sp>
        <p:sp>
          <p:nvSpPr>
            <p:cNvPr id="90" name="Google Shape;90;p14"/>
            <p:cNvSpPr txBox="1"/>
            <p:nvPr/>
          </p:nvSpPr>
          <p:spPr>
            <a:xfrm>
              <a:off x="3562350" y="934025"/>
              <a:ext cx="758400" cy="308100"/>
            </a:xfrm>
            <a:prstGeom prst="rect">
              <a:avLst/>
            </a:prstGeom>
            <a:noFill/>
            <a:ln>
              <a:noFill/>
            </a:ln>
          </p:spPr>
          <p:txBody>
            <a:bodyPr anchorCtr="0" anchor="t" bIns="91425" lIns="91425" spcFirstLastPara="1" rIns="91425" wrap="square" tIns="91425">
              <a:noAutofit/>
            </a:bodyPr>
            <a:lstStyle/>
            <a:p>
              <a:pPr indent="0" lvl="0" marL="0" algn="r">
                <a:lnSpc>
                  <a:spcPct val="115000"/>
                </a:lnSpc>
                <a:spcBef>
                  <a:spcPts val="0"/>
                </a:spcBef>
                <a:spcAft>
                  <a:spcPts val="0"/>
                </a:spcAft>
                <a:buNone/>
              </a:pPr>
              <a:r>
                <a:rPr lang="en-GB" sz="900">
                  <a:solidFill>
                    <a:srgbClr val="858585"/>
                  </a:solidFill>
                  <a:latin typeface="Roboto"/>
                  <a:ea typeface="Roboto"/>
                  <a:cs typeface="Roboto"/>
                  <a:sym typeface="Roboto"/>
                </a:rPr>
                <a:t>2006</a:t>
              </a:r>
              <a:endParaRPr sz="900">
                <a:solidFill>
                  <a:srgbClr val="858585"/>
                </a:solidFill>
                <a:latin typeface="Roboto"/>
                <a:ea typeface="Roboto"/>
                <a:cs typeface="Roboto"/>
                <a:sym typeface="Roboto"/>
              </a:endParaRPr>
            </a:p>
          </p:txBody>
        </p:sp>
        <p:sp>
          <p:nvSpPr>
            <p:cNvPr id="91" name="Google Shape;91;p14"/>
            <p:cNvSpPr/>
            <p:nvPr/>
          </p:nvSpPr>
          <p:spPr>
            <a:xfrm>
              <a:off x="4517125" y="1086100"/>
              <a:ext cx="133500" cy="588600"/>
            </a:xfrm>
            <a:prstGeom prst="rect">
              <a:avLst/>
            </a:prstGeom>
            <a:solidFill>
              <a:srgbClr val="C2C2C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92" name="Google Shape;92;p14"/>
            <p:cNvCxnSpPr/>
            <p:nvPr/>
          </p:nvCxnSpPr>
          <p:spPr>
            <a:xfrm rot="10800000">
              <a:off x="4318975" y="1083450"/>
              <a:ext cx="529800" cy="0"/>
            </a:xfrm>
            <a:prstGeom prst="straightConnector1">
              <a:avLst/>
            </a:prstGeom>
            <a:noFill/>
            <a:ln cap="flat" cmpd="sng" w="9525">
              <a:solidFill>
                <a:srgbClr val="C2C2C2"/>
              </a:solidFill>
              <a:prstDash val="solid"/>
              <a:round/>
              <a:headEnd len="sm" w="sm" type="none"/>
              <a:tailEnd len="sm" w="sm" type="none"/>
            </a:ln>
          </p:spPr>
        </p:cxnSp>
      </p:grpSp>
      <p:grpSp>
        <p:nvGrpSpPr>
          <p:cNvPr id="93" name="Google Shape;93;p14"/>
          <p:cNvGrpSpPr/>
          <p:nvPr/>
        </p:nvGrpSpPr>
        <p:grpSpPr>
          <a:xfrm>
            <a:off x="2853009" y="2814088"/>
            <a:ext cx="3437984" cy="788852"/>
            <a:chOff x="3562350" y="909418"/>
            <a:chExt cx="4094300" cy="765282"/>
          </a:xfrm>
        </p:grpSpPr>
        <p:sp>
          <p:nvSpPr>
            <p:cNvPr id="94" name="Google Shape;94;p14"/>
            <p:cNvSpPr txBox="1"/>
            <p:nvPr/>
          </p:nvSpPr>
          <p:spPr>
            <a:xfrm>
              <a:off x="4928450" y="909418"/>
              <a:ext cx="2728200" cy="2454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0"/>
                </a:spcAft>
                <a:buNone/>
              </a:pPr>
              <a:r>
                <a:rPr b="1" lang="en-GB" sz="1100">
                  <a:solidFill>
                    <a:srgbClr val="858585"/>
                  </a:solidFill>
                  <a:latin typeface="Roboto"/>
                  <a:ea typeface="Roboto"/>
                  <a:cs typeface="Roboto"/>
                  <a:sym typeface="Roboto"/>
                </a:rPr>
                <a:t>AngularJs</a:t>
              </a:r>
              <a:endParaRPr b="1" sz="1100">
                <a:solidFill>
                  <a:srgbClr val="858585"/>
                </a:solidFill>
                <a:latin typeface="Roboto"/>
                <a:ea typeface="Roboto"/>
                <a:cs typeface="Roboto"/>
                <a:sym typeface="Roboto"/>
              </a:endParaRPr>
            </a:p>
          </p:txBody>
        </p:sp>
        <p:sp>
          <p:nvSpPr>
            <p:cNvPr id="95" name="Google Shape;95;p14"/>
            <p:cNvSpPr txBox="1"/>
            <p:nvPr/>
          </p:nvSpPr>
          <p:spPr>
            <a:xfrm>
              <a:off x="4928450" y="1154904"/>
              <a:ext cx="2728200" cy="3651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1600"/>
                </a:spcAft>
                <a:buNone/>
              </a:pPr>
              <a:r>
                <a:t/>
              </a:r>
              <a:endParaRPr sz="700">
                <a:solidFill>
                  <a:srgbClr val="858585"/>
                </a:solidFill>
                <a:latin typeface="Roboto"/>
                <a:ea typeface="Roboto"/>
                <a:cs typeface="Roboto"/>
                <a:sym typeface="Roboto"/>
              </a:endParaRPr>
            </a:p>
          </p:txBody>
        </p:sp>
        <p:sp>
          <p:nvSpPr>
            <p:cNvPr id="96" name="Google Shape;96;p14"/>
            <p:cNvSpPr txBox="1"/>
            <p:nvPr/>
          </p:nvSpPr>
          <p:spPr>
            <a:xfrm>
              <a:off x="3562350" y="934025"/>
              <a:ext cx="758400" cy="308100"/>
            </a:xfrm>
            <a:prstGeom prst="rect">
              <a:avLst/>
            </a:prstGeom>
            <a:noFill/>
            <a:ln>
              <a:noFill/>
            </a:ln>
          </p:spPr>
          <p:txBody>
            <a:bodyPr anchorCtr="0" anchor="t" bIns="91425" lIns="91425" spcFirstLastPara="1" rIns="91425" wrap="square" tIns="91425">
              <a:noAutofit/>
            </a:bodyPr>
            <a:lstStyle/>
            <a:p>
              <a:pPr indent="0" lvl="0" marL="0" algn="r">
                <a:lnSpc>
                  <a:spcPct val="115000"/>
                </a:lnSpc>
                <a:spcBef>
                  <a:spcPts val="0"/>
                </a:spcBef>
                <a:spcAft>
                  <a:spcPts val="0"/>
                </a:spcAft>
                <a:buNone/>
              </a:pPr>
              <a:r>
                <a:rPr lang="en-GB" sz="900">
                  <a:solidFill>
                    <a:srgbClr val="858585"/>
                  </a:solidFill>
                  <a:latin typeface="Roboto"/>
                  <a:ea typeface="Roboto"/>
                  <a:cs typeface="Roboto"/>
                  <a:sym typeface="Roboto"/>
                </a:rPr>
                <a:t>2010</a:t>
              </a:r>
              <a:endParaRPr sz="900">
                <a:solidFill>
                  <a:srgbClr val="858585"/>
                </a:solidFill>
                <a:latin typeface="Roboto"/>
                <a:ea typeface="Roboto"/>
                <a:cs typeface="Roboto"/>
                <a:sym typeface="Roboto"/>
              </a:endParaRPr>
            </a:p>
          </p:txBody>
        </p:sp>
        <p:sp>
          <p:nvSpPr>
            <p:cNvPr id="97" name="Google Shape;97;p14"/>
            <p:cNvSpPr/>
            <p:nvPr/>
          </p:nvSpPr>
          <p:spPr>
            <a:xfrm>
              <a:off x="4517125" y="1086100"/>
              <a:ext cx="133500" cy="588600"/>
            </a:xfrm>
            <a:prstGeom prst="rect">
              <a:avLst/>
            </a:prstGeom>
            <a:solidFill>
              <a:srgbClr val="C2C2C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98" name="Google Shape;98;p14"/>
            <p:cNvCxnSpPr/>
            <p:nvPr/>
          </p:nvCxnSpPr>
          <p:spPr>
            <a:xfrm rot="10800000">
              <a:off x="4318975" y="1083450"/>
              <a:ext cx="529800" cy="0"/>
            </a:xfrm>
            <a:prstGeom prst="straightConnector1">
              <a:avLst/>
            </a:prstGeom>
            <a:noFill/>
            <a:ln cap="flat" cmpd="sng" w="9525">
              <a:solidFill>
                <a:srgbClr val="C2C2C2"/>
              </a:solidFill>
              <a:prstDash val="solid"/>
              <a:round/>
              <a:headEnd len="sm" w="sm" type="none"/>
              <a:tailEnd len="sm" w="sm" type="none"/>
            </a:ln>
          </p:spPr>
        </p:cxnSp>
      </p:grpSp>
      <p:grpSp>
        <p:nvGrpSpPr>
          <p:cNvPr id="99" name="Google Shape;99;p14"/>
          <p:cNvGrpSpPr/>
          <p:nvPr/>
        </p:nvGrpSpPr>
        <p:grpSpPr>
          <a:xfrm>
            <a:off x="2853009" y="3111786"/>
            <a:ext cx="3437984" cy="788852"/>
            <a:chOff x="3562350" y="909418"/>
            <a:chExt cx="4094300" cy="765282"/>
          </a:xfrm>
        </p:grpSpPr>
        <p:sp>
          <p:nvSpPr>
            <p:cNvPr id="100" name="Google Shape;100;p14"/>
            <p:cNvSpPr txBox="1"/>
            <p:nvPr/>
          </p:nvSpPr>
          <p:spPr>
            <a:xfrm>
              <a:off x="4928450" y="909418"/>
              <a:ext cx="2728200" cy="2454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0"/>
                </a:spcAft>
                <a:buNone/>
              </a:pPr>
              <a:r>
                <a:rPr b="1" lang="en-GB" sz="1100">
                  <a:solidFill>
                    <a:srgbClr val="858585"/>
                  </a:solidFill>
                  <a:latin typeface="Roboto"/>
                  <a:ea typeface="Roboto"/>
                  <a:cs typeface="Roboto"/>
                  <a:sym typeface="Roboto"/>
                </a:rPr>
                <a:t>Bootstrap</a:t>
              </a:r>
              <a:endParaRPr b="1" sz="1100">
                <a:solidFill>
                  <a:srgbClr val="858585"/>
                </a:solidFill>
                <a:latin typeface="Roboto"/>
                <a:ea typeface="Roboto"/>
                <a:cs typeface="Roboto"/>
                <a:sym typeface="Roboto"/>
              </a:endParaRPr>
            </a:p>
          </p:txBody>
        </p:sp>
        <p:sp>
          <p:nvSpPr>
            <p:cNvPr id="101" name="Google Shape;101;p14"/>
            <p:cNvSpPr txBox="1"/>
            <p:nvPr/>
          </p:nvSpPr>
          <p:spPr>
            <a:xfrm>
              <a:off x="4928450" y="1154904"/>
              <a:ext cx="2728200" cy="3651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1600"/>
                </a:spcAft>
                <a:buNone/>
              </a:pPr>
              <a:r>
                <a:t/>
              </a:r>
              <a:endParaRPr sz="700">
                <a:solidFill>
                  <a:srgbClr val="858585"/>
                </a:solidFill>
                <a:latin typeface="Roboto"/>
                <a:ea typeface="Roboto"/>
                <a:cs typeface="Roboto"/>
                <a:sym typeface="Roboto"/>
              </a:endParaRPr>
            </a:p>
          </p:txBody>
        </p:sp>
        <p:sp>
          <p:nvSpPr>
            <p:cNvPr id="102" name="Google Shape;102;p14"/>
            <p:cNvSpPr txBox="1"/>
            <p:nvPr/>
          </p:nvSpPr>
          <p:spPr>
            <a:xfrm>
              <a:off x="3562350" y="934025"/>
              <a:ext cx="758400" cy="308100"/>
            </a:xfrm>
            <a:prstGeom prst="rect">
              <a:avLst/>
            </a:prstGeom>
            <a:noFill/>
            <a:ln>
              <a:noFill/>
            </a:ln>
          </p:spPr>
          <p:txBody>
            <a:bodyPr anchorCtr="0" anchor="t" bIns="91425" lIns="91425" spcFirstLastPara="1" rIns="91425" wrap="square" tIns="91425">
              <a:noAutofit/>
            </a:bodyPr>
            <a:lstStyle/>
            <a:p>
              <a:pPr indent="0" lvl="0" marL="0" algn="r">
                <a:lnSpc>
                  <a:spcPct val="115000"/>
                </a:lnSpc>
                <a:spcBef>
                  <a:spcPts val="0"/>
                </a:spcBef>
                <a:spcAft>
                  <a:spcPts val="0"/>
                </a:spcAft>
                <a:buNone/>
              </a:pPr>
              <a:r>
                <a:rPr lang="en-GB" sz="900">
                  <a:solidFill>
                    <a:srgbClr val="858585"/>
                  </a:solidFill>
                  <a:latin typeface="Roboto"/>
                  <a:ea typeface="Roboto"/>
                  <a:cs typeface="Roboto"/>
                  <a:sym typeface="Roboto"/>
                </a:rPr>
                <a:t>2011</a:t>
              </a:r>
              <a:endParaRPr sz="900">
                <a:solidFill>
                  <a:srgbClr val="858585"/>
                </a:solidFill>
                <a:latin typeface="Roboto"/>
                <a:ea typeface="Roboto"/>
                <a:cs typeface="Roboto"/>
                <a:sym typeface="Roboto"/>
              </a:endParaRPr>
            </a:p>
          </p:txBody>
        </p:sp>
        <p:sp>
          <p:nvSpPr>
            <p:cNvPr id="103" name="Google Shape;103;p14"/>
            <p:cNvSpPr/>
            <p:nvPr/>
          </p:nvSpPr>
          <p:spPr>
            <a:xfrm>
              <a:off x="4517125" y="1086100"/>
              <a:ext cx="133500" cy="588600"/>
            </a:xfrm>
            <a:prstGeom prst="rect">
              <a:avLst/>
            </a:prstGeom>
            <a:solidFill>
              <a:srgbClr val="C2C2C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04" name="Google Shape;104;p14"/>
            <p:cNvCxnSpPr/>
            <p:nvPr/>
          </p:nvCxnSpPr>
          <p:spPr>
            <a:xfrm rot="10800000">
              <a:off x="4318975" y="1083450"/>
              <a:ext cx="529800" cy="0"/>
            </a:xfrm>
            <a:prstGeom prst="straightConnector1">
              <a:avLst/>
            </a:prstGeom>
            <a:noFill/>
            <a:ln cap="flat" cmpd="sng" w="9525">
              <a:solidFill>
                <a:srgbClr val="C2C2C2"/>
              </a:solidFill>
              <a:prstDash val="solid"/>
              <a:round/>
              <a:headEnd len="sm" w="sm" type="none"/>
              <a:tailEnd len="sm" w="sm" type="none"/>
            </a:ln>
          </p:spPr>
        </p:cxnSp>
      </p:grpSp>
      <p:grpSp>
        <p:nvGrpSpPr>
          <p:cNvPr id="105" name="Google Shape;105;p14"/>
          <p:cNvGrpSpPr/>
          <p:nvPr/>
        </p:nvGrpSpPr>
        <p:grpSpPr>
          <a:xfrm>
            <a:off x="2853009" y="1356038"/>
            <a:ext cx="3437984" cy="788852"/>
            <a:chOff x="3562350" y="909418"/>
            <a:chExt cx="4094300" cy="765282"/>
          </a:xfrm>
        </p:grpSpPr>
        <p:sp>
          <p:nvSpPr>
            <p:cNvPr id="106" name="Google Shape;106;p14"/>
            <p:cNvSpPr txBox="1"/>
            <p:nvPr/>
          </p:nvSpPr>
          <p:spPr>
            <a:xfrm>
              <a:off x="4928450" y="909418"/>
              <a:ext cx="2728200" cy="245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b="1" lang="en-GB" sz="1100">
                  <a:solidFill>
                    <a:srgbClr val="840D35"/>
                  </a:solidFill>
                  <a:latin typeface="Roboto"/>
                  <a:ea typeface="Roboto"/>
                  <a:cs typeface="Roboto"/>
                  <a:sym typeface="Roboto"/>
                </a:rPr>
                <a:t>CSS &amp; Flash</a:t>
              </a:r>
              <a:endParaRPr b="1" sz="1100">
                <a:solidFill>
                  <a:srgbClr val="840D35"/>
                </a:solidFill>
                <a:latin typeface="Roboto"/>
                <a:ea typeface="Roboto"/>
                <a:cs typeface="Roboto"/>
                <a:sym typeface="Roboto"/>
              </a:endParaRPr>
            </a:p>
          </p:txBody>
        </p:sp>
        <p:sp>
          <p:nvSpPr>
            <p:cNvPr id="107" name="Google Shape;107;p14"/>
            <p:cNvSpPr txBox="1"/>
            <p:nvPr/>
          </p:nvSpPr>
          <p:spPr>
            <a:xfrm>
              <a:off x="4928450" y="1154904"/>
              <a:ext cx="2728200" cy="3651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t/>
              </a:r>
              <a:endParaRPr sz="700">
                <a:solidFill>
                  <a:srgbClr val="840D35"/>
                </a:solidFill>
                <a:latin typeface="Roboto"/>
                <a:ea typeface="Roboto"/>
                <a:cs typeface="Roboto"/>
                <a:sym typeface="Roboto"/>
              </a:endParaRPr>
            </a:p>
          </p:txBody>
        </p:sp>
        <p:sp>
          <p:nvSpPr>
            <p:cNvPr id="108" name="Google Shape;108;p14"/>
            <p:cNvSpPr txBox="1"/>
            <p:nvPr/>
          </p:nvSpPr>
          <p:spPr>
            <a:xfrm>
              <a:off x="3562350" y="934025"/>
              <a:ext cx="758400" cy="308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GB" sz="900">
                  <a:solidFill>
                    <a:srgbClr val="840D35"/>
                  </a:solidFill>
                  <a:latin typeface="Roboto"/>
                  <a:ea typeface="Roboto"/>
                  <a:cs typeface="Roboto"/>
                  <a:sym typeface="Roboto"/>
                </a:rPr>
                <a:t>1996</a:t>
              </a:r>
              <a:endParaRPr sz="900">
                <a:solidFill>
                  <a:srgbClr val="840D35"/>
                </a:solidFill>
                <a:latin typeface="Roboto"/>
                <a:ea typeface="Roboto"/>
                <a:cs typeface="Roboto"/>
                <a:sym typeface="Roboto"/>
              </a:endParaRPr>
            </a:p>
          </p:txBody>
        </p:sp>
        <p:sp>
          <p:nvSpPr>
            <p:cNvPr id="109" name="Google Shape;109;p14"/>
            <p:cNvSpPr/>
            <p:nvPr/>
          </p:nvSpPr>
          <p:spPr>
            <a:xfrm>
              <a:off x="4517125" y="1086100"/>
              <a:ext cx="133500" cy="588600"/>
            </a:xfrm>
            <a:prstGeom prst="rect">
              <a:avLst/>
            </a:prstGeom>
            <a:solidFill>
              <a:srgbClr val="840D3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10" name="Google Shape;110;p14"/>
            <p:cNvCxnSpPr/>
            <p:nvPr/>
          </p:nvCxnSpPr>
          <p:spPr>
            <a:xfrm rot="10800000">
              <a:off x="4318975" y="1083450"/>
              <a:ext cx="529800" cy="0"/>
            </a:xfrm>
            <a:prstGeom prst="straightConnector1">
              <a:avLst/>
            </a:prstGeom>
            <a:noFill/>
            <a:ln cap="flat" cmpd="sng" w="9525">
              <a:solidFill>
                <a:srgbClr val="840D35"/>
              </a:solidFill>
              <a:prstDash val="solid"/>
              <a:round/>
              <a:headEnd len="sm" w="sm" type="none"/>
              <a:tailEnd len="sm" w="sm" type="none"/>
            </a:ln>
          </p:spPr>
        </p:cxnSp>
      </p:grpSp>
      <p:grpSp>
        <p:nvGrpSpPr>
          <p:cNvPr id="111" name="Google Shape;111;p14"/>
          <p:cNvGrpSpPr/>
          <p:nvPr/>
        </p:nvGrpSpPr>
        <p:grpSpPr>
          <a:xfrm>
            <a:off x="2853009" y="3385504"/>
            <a:ext cx="3437984" cy="788852"/>
            <a:chOff x="3562350" y="909418"/>
            <a:chExt cx="4094300" cy="765282"/>
          </a:xfrm>
        </p:grpSpPr>
        <p:sp>
          <p:nvSpPr>
            <p:cNvPr id="112" name="Google Shape;112;p14"/>
            <p:cNvSpPr txBox="1"/>
            <p:nvPr/>
          </p:nvSpPr>
          <p:spPr>
            <a:xfrm>
              <a:off x="4928450" y="909418"/>
              <a:ext cx="2728200" cy="245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b="1" lang="en-GB" sz="1100">
                  <a:solidFill>
                    <a:srgbClr val="858585"/>
                  </a:solidFill>
                  <a:latin typeface="Roboto"/>
                  <a:ea typeface="Roboto"/>
                  <a:cs typeface="Roboto"/>
                  <a:sym typeface="Roboto"/>
                </a:rPr>
                <a:t>React</a:t>
              </a:r>
              <a:endParaRPr b="1" sz="1100">
                <a:solidFill>
                  <a:srgbClr val="858585"/>
                </a:solidFill>
                <a:latin typeface="Roboto"/>
                <a:ea typeface="Roboto"/>
                <a:cs typeface="Roboto"/>
                <a:sym typeface="Roboto"/>
              </a:endParaRPr>
            </a:p>
          </p:txBody>
        </p:sp>
        <p:sp>
          <p:nvSpPr>
            <p:cNvPr id="113" name="Google Shape;113;p14"/>
            <p:cNvSpPr txBox="1"/>
            <p:nvPr/>
          </p:nvSpPr>
          <p:spPr>
            <a:xfrm>
              <a:off x="4928450" y="1154904"/>
              <a:ext cx="2728200" cy="3651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t/>
              </a:r>
              <a:endParaRPr sz="700">
                <a:solidFill>
                  <a:srgbClr val="858585"/>
                </a:solidFill>
                <a:latin typeface="Roboto"/>
                <a:ea typeface="Roboto"/>
                <a:cs typeface="Roboto"/>
                <a:sym typeface="Roboto"/>
              </a:endParaRPr>
            </a:p>
          </p:txBody>
        </p:sp>
        <p:sp>
          <p:nvSpPr>
            <p:cNvPr id="114" name="Google Shape;114;p14"/>
            <p:cNvSpPr txBox="1"/>
            <p:nvPr/>
          </p:nvSpPr>
          <p:spPr>
            <a:xfrm>
              <a:off x="3562350" y="934025"/>
              <a:ext cx="758400" cy="308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GB" sz="900">
                  <a:solidFill>
                    <a:srgbClr val="858585"/>
                  </a:solidFill>
                  <a:latin typeface="Roboto"/>
                  <a:ea typeface="Roboto"/>
                  <a:cs typeface="Roboto"/>
                  <a:sym typeface="Roboto"/>
                </a:rPr>
                <a:t>2013</a:t>
              </a:r>
              <a:endParaRPr sz="900">
                <a:solidFill>
                  <a:srgbClr val="858585"/>
                </a:solidFill>
                <a:latin typeface="Roboto"/>
                <a:ea typeface="Roboto"/>
                <a:cs typeface="Roboto"/>
                <a:sym typeface="Roboto"/>
              </a:endParaRPr>
            </a:p>
          </p:txBody>
        </p:sp>
        <p:sp>
          <p:nvSpPr>
            <p:cNvPr id="115" name="Google Shape;115;p14"/>
            <p:cNvSpPr/>
            <p:nvPr/>
          </p:nvSpPr>
          <p:spPr>
            <a:xfrm>
              <a:off x="4517125" y="1086100"/>
              <a:ext cx="133500" cy="588600"/>
            </a:xfrm>
            <a:prstGeom prst="rect">
              <a:avLst/>
            </a:prstGeom>
            <a:solidFill>
              <a:srgbClr val="C2C2C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16" name="Google Shape;116;p14"/>
            <p:cNvCxnSpPr/>
            <p:nvPr/>
          </p:nvCxnSpPr>
          <p:spPr>
            <a:xfrm rot="10800000">
              <a:off x="4318975" y="1083450"/>
              <a:ext cx="529800" cy="0"/>
            </a:xfrm>
            <a:prstGeom prst="straightConnector1">
              <a:avLst/>
            </a:prstGeom>
            <a:noFill/>
            <a:ln cap="flat" cmpd="sng" w="9525">
              <a:solidFill>
                <a:srgbClr val="C2C2C2"/>
              </a:solidFill>
              <a:prstDash val="solid"/>
              <a:round/>
              <a:headEnd len="sm" w="sm" type="none"/>
              <a:tailEnd len="sm" w="sm" type="none"/>
            </a:ln>
          </p:spPr>
        </p:cxnSp>
      </p:grpSp>
      <p:grpSp>
        <p:nvGrpSpPr>
          <p:cNvPr id="117" name="Google Shape;117;p14"/>
          <p:cNvGrpSpPr/>
          <p:nvPr/>
        </p:nvGrpSpPr>
        <p:grpSpPr>
          <a:xfrm>
            <a:off x="2853009" y="3737420"/>
            <a:ext cx="3437984" cy="788852"/>
            <a:chOff x="3562350" y="909418"/>
            <a:chExt cx="4094300" cy="765282"/>
          </a:xfrm>
        </p:grpSpPr>
        <p:sp>
          <p:nvSpPr>
            <p:cNvPr id="118" name="Google Shape;118;p14"/>
            <p:cNvSpPr txBox="1"/>
            <p:nvPr/>
          </p:nvSpPr>
          <p:spPr>
            <a:xfrm>
              <a:off x="4928450" y="909418"/>
              <a:ext cx="2728200" cy="245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b="1" lang="en-GB" sz="1100">
                  <a:solidFill>
                    <a:srgbClr val="858585"/>
                  </a:solidFill>
                  <a:latin typeface="Roboto"/>
                  <a:ea typeface="Roboto"/>
                  <a:cs typeface="Roboto"/>
                  <a:sym typeface="Roboto"/>
                </a:rPr>
                <a:t>Angular 2+</a:t>
              </a:r>
              <a:endParaRPr b="1" sz="1100">
                <a:solidFill>
                  <a:srgbClr val="858585"/>
                </a:solidFill>
                <a:latin typeface="Roboto"/>
                <a:ea typeface="Roboto"/>
                <a:cs typeface="Roboto"/>
                <a:sym typeface="Roboto"/>
              </a:endParaRPr>
            </a:p>
          </p:txBody>
        </p:sp>
        <p:sp>
          <p:nvSpPr>
            <p:cNvPr id="119" name="Google Shape;119;p14"/>
            <p:cNvSpPr txBox="1"/>
            <p:nvPr/>
          </p:nvSpPr>
          <p:spPr>
            <a:xfrm>
              <a:off x="4928450" y="1154904"/>
              <a:ext cx="2728200" cy="3651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t/>
              </a:r>
              <a:endParaRPr sz="700">
                <a:solidFill>
                  <a:srgbClr val="858585"/>
                </a:solidFill>
                <a:latin typeface="Roboto"/>
                <a:ea typeface="Roboto"/>
                <a:cs typeface="Roboto"/>
                <a:sym typeface="Roboto"/>
              </a:endParaRPr>
            </a:p>
          </p:txBody>
        </p:sp>
        <p:sp>
          <p:nvSpPr>
            <p:cNvPr id="120" name="Google Shape;120;p14"/>
            <p:cNvSpPr txBox="1"/>
            <p:nvPr/>
          </p:nvSpPr>
          <p:spPr>
            <a:xfrm>
              <a:off x="3562350" y="934025"/>
              <a:ext cx="758400" cy="308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GB" sz="900">
                  <a:solidFill>
                    <a:srgbClr val="858585"/>
                  </a:solidFill>
                  <a:latin typeface="Roboto"/>
                  <a:ea typeface="Roboto"/>
                  <a:cs typeface="Roboto"/>
                  <a:sym typeface="Roboto"/>
                </a:rPr>
                <a:t>2016</a:t>
              </a:r>
              <a:endParaRPr sz="900">
                <a:solidFill>
                  <a:srgbClr val="858585"/>
                </a:solidFill>
                <a:latin typeface="Roboto"/>
                <a:ea typeface="Roboto"/>
                <a:cs typeface="Roboto"/>
                <a:sym typeface="Roboto"/>
              </a:endParaRPr>
            </a:p>
          </p:txBody>
        </p:sp>
        <p:sp>
          <p:nvSpPr>
            <p:cNvPr id="121" name="Google Shape;121;p14"/>
            <p:cNvSpPr/>
            <p:nvPr/>
          </p:nvSpPr>
          <p:spPr>
            <a:xfrm>
              <a:off x="4517125" y="1086100"/>
              <a:ext cx="133500" cy="588600"/>
            </a:xfrm>
            <a:prstGeom prst="rect">
              <a:avLst/>
            </a:prstGeom>
            <a:solidFill>
              <a:srgbClr val="C2C2C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22" name="Google Shape;122;p14"/>
            <p:cNvCxnSpPr/>
            <p:nvPr/>
          </p:nvCxnSpPr>
          <p:spPr>
            <a:xfrm rot="10800000">
              <a:off x="4318975" y="1083450"/>
              <a:ext cx="529800" cy="0"/>
            </a:xfrm>
            <a:prstGeom prst="straightConnector1">
              <a:avLst/>
            </a:prstGeom>
            <a:noFill/>
            <a:ln cap="flat" cmpd="sng" w="9525">
              <a:solidFill>
                <a:srgbClr val="C2C2C2"/>
              </a:solidFill>
              <a:prstDash val="solid"/>
              <a:round/>
              <a:headEnd len="sm" w="sm" type="none"/>
              <a:tailEnd len="sm" w="sm" type="none"/>
            </a:ln>
          </p:spPr>
        </p:cxnSp>
      </p:grpSp>
      <p:sp>
        <p:nvSpPr>
          <p:cNvPr id="123" name="Google Shape;123;p14"/>
          <p:cNvSpPr txBox="1"/>
          <p:nvPr>
            <p:ph type="title"/>
          </p:nvPr>
        </p:nvSpPr>
        <p:spPr>
          <a:xfrm>
            <a:off x="311700" y="205800"/>
            <a:ext cx="8520600" cy="396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1800"/>
              <a:t>Important milestones in the history of web development </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32"/>
          <p:cNvSpPr txBox="1"/>
          <p:nvPr>
            <p:ph idx="4294967295" type="title"/>
          </p:nvPr>
        </p:nvSpPr>
        <p:spPr>
          <a:xfrm>
            <a:off x="311700" y="255750"/>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2000"/>
              <a:t>Latest buzzwords in web development</a:t>
            </a:r>
            <a:endParaRPr sz="2000"/>
          </a:p>
        </p:txBody>
      </p:sp>
      <p:sp>
        <p:nvSpPr>
          <p:cNvPr id="296" name="Google Shape;296;p32"/>
          <p:cNvSpPr txBox="1"/>
          <p:nvPr/>
        </p:nvSpPr>
        <p:spPr>
          <a:xfrm>
            <a:off x="311700" y="984900"/>
            <a:ext cx="7968600" cy="1108500"/>
          </a:xfrm>
          <a:prstGeom prst="rect">
            <a:avLst/>
          </a:prstGeom>
          <a:noFill/>
          <a:ln>
            <a:noFill/>
          </a:ln>
        </p:spPr>
        <p:txBody>
          <a:bodyPr anchorCtr="0" anchor="t" bIns="91425" lIns="91425" spcFirstLastPara="1" rIns="91425" wrap="square" tIns="91425">
            <a:noAutofit/>
          </a:bodyPr>
          <a:lstStyle/>
          <a:p>
            <a:pPr indent="-317500" lvl="0" marL="457200" rtl="0">
              <a:lnSpc>
                <a:spcPct val="115000"/>
              </a:lnSpc>
              <a:spcBef>
                <a:spcPts val="0"/>
              </a:spcBef>
              <a:spcAft>
                <a:spcPts val="0"/>
              </a:spcAft>
              <a:buSzPts val="1400"/>
              <a:buChar char="●"/>
            </a:pPr>
            <a:r>
              <a:rPr lang="en-GB"/>
              <a:t>Agile</a:t>
            </a:r>
            <a:endParaRPr/>
          </a:p>
          <a:p>
            <a:pPr indent="-317500" lvl="0" marL="457200" rtl="0">
              <a:lnSpc>
                <a:spcPct val="115000"/>
              </a:lnSpc>
              <a:spcBef>
                <a:spcPts val="0"/>
              </a:spcBef>
              <a:spcAft>
                <a:spcPts val="0"/>
              </a:spcAft>
              <a:buClr>
                <a:schemeClr val="dk1"/>
              </a:buClr>
              <a:buSzPts val="1400"/>
              <a:buChar char="●"/>
            </a:pPr>
            <a:r>
              <a:rPr lang="en-GB">
                <a:solidFill>
                  <a:schemeClr val="dk1"/>
                </a:solidFill>
              </a:rPr>
              <a:t>CI (Continuous integration)/CD(Continuous delivery) pipeline</a:t>
            </a:r>
            <a:endParaRPr/>
          </a:p>
          <a:p>
            <a:pPr indent="-317500" lvl="0" marL="457200" rtl="0">
              <a:lnSpc>
                <a:spcPct val="115000"/>
              </a:lnSpc>
              <a:spcBef>
                <a:spcPts val="0"/>
              </a:spcBef>
              <a:spcAft>
                <a:spcPts val="0"/>
              </a:spcAft>
              <a:buSzPts val="1400"/>
              <a:buChar char="●"/>
            </a:pPr>
            <a:r>
              <a:rPr lang="en-GB"/>
              <a:t>DevOps</a:t>
            </a:r>
            <a:endParaRPr/>
          </a:p>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p:txBody>
      </p:sp>
      <p:sp>
        <p:nvSpPr>
          <p:cNvPr id="297" name="Google Shape;297;p32"/>
          <p:cNvSpPr txBox="1"/>
          <p:nvPr>
            <p:ph idx="4294967295" type="title"/>
          </p:nvPr>
        </p:nvSpPr>
        <p:spPr>
          <a:xfrm>
            <a:off x="311700" y="2225400"/>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2000"/>
              <a:t>Useful to know for our project</a:t>
            </a:r>
            <a:endParaRPr sz="2000"/>
          </a:p>
        </p:txBody>
      </p:sp>
      <p:sp>
        <p:nvSpPr>
          <p:cNvPr id="298" name="Google Shape;298;p32"/>
          <p:cNvSpPr txBox="1"/>
          <p:nvPr/>
        </p:nvSpPr>
        <p:spPr>
          <a:xfrm>
            <a:off x="311700" y="2770500"/>
            <a:ext cx="7968600" cy="1108500"/>
          </a:xfrm>
          <a:prstGeom prst="rect">
            <a:avLst/>
          </a:prstGeom>
          <a:noFill/>
          <a:ln>
            <a:noFill/>
          </a:ln>
        </p:spPr>
        <p:txBody>
          <a:bodyPr anchorCtr="0" anchor="t" bIns="91425" lIns="91425" spcFirstLastPara="1" rIns="91425" wrap="square" tIns="91425">
            <a:noAutofit/>
          </a:bodyPr>
          <a:lstStyle/>
          <a:p>
            <a:pPr indent="-317500" lvl="0" marL="457200" rtl="0">
              <a:lnSpc>
                <a:spcPct val="115000"/>
              </a:lnSpc>
              <a:spcBef>
                <a:spcPts val="0"/>
              </a:spcBef>
              <a:spcAft>
                <a:spcPts val="0"/>
              </a:spcAft>
              <a:buSzPts val="1400"/>
              <a:buChar char="●"/>
            </a:pPr>
            <a:r>
              <a:rPr lang="en-GB"/>
              <a:t>Agile</a:t>
            </a:r>
            <a:endParaRPr/>
          </a:p>
          <a:p>
            <a:pPr indent="-317500" lvl="0" marL="457200" rtl="0">
              <a:lnSpc>
                <a:spcPct val="115000"/>
              </a:lnSpc>
              <a:spcBef>
                <a:spcPts val="0"/>
              </a:spcBef>
              <a:spcAft>
                <a:spcPts val="0"/>
              </a:spcAft>
              <a:buClr>
                <a:schemeClr val="dk1"/>
              </a:buClr>
              <a:buSzPts val="1400"/>
              <a:buChar char="●"/>
            </a:pPr>
            <a:r>
              <a:rPr lang="en-GB">
                <a:solidFill>
                  <a:schemeClr val="dk1"/>
                </a:solidFill>
              </a:rPr>
              <a:t>CI (Continuous integration)/CD(Continuous delivery) pipeline</a:t>
            </a:r>
            <a:endParaRPr/>
          </a:p>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33"/>
          <p:cNvSpPr txBox="1"/>
          <p:nvPr>
            <p:ph type="title"/>
          </p:nvPr>
        </p:nvSpPr>
        <p:spPr>
          <a:xfrm>
            <a:off x="311700" y="210375"/>
            <a:ext cx="8520600" cy="360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1800"/>
              <a:t>Agile</a:t>
            </a:r>
            <a:endParaRPr sz="1800"/>
          </a:p>
        </p:txBody>
      </p:sp>
      <p:sp>
        <p:nvSpPr>
          <p:cNvPr id="304" name="Google Shape;304;p33"/>
          <p:cNvSpPr txBox="1"/>
          <p:nvPr>
            <p:ph idx="1" type="body"/>
          </p:nvPr>
        </p:nvSpPr>
        <p:spPr>
          <a:xfrm>
            <a:off x="311700" y="703900"/>
            <a:ext cx="8520600" cy="4016400"/>
          </a:xfrm>
          <a:prstGeom prst="rect">
            <a:avLst/>
          </a:prstGeom>
        </p:spPr>
        <p:txBody>
          <a:bodyPr anchorCtr="0" anchor="t" bIns="91425" lIns="91425" spcFirstLastPara="1" rIns="91425" wrap="square" tIns="91425">
            <a:noAutofit/>
          </a:bodyPr>
          <a:lstStyle/>
          <a:p>
            <a:pPr indent="-330200" lvl="0" marL="457200" rtl="0">
              <a:spcBef>
                <a:spcPts val="0"/>
              </a:spcBef>
              <a:spcAft>
                <a:spcPts val="0"/>
              </a:spcAft>
              <a:buSzPts val="1600"/>
              <a:buChar char="●"/>
            </a:pPr>
            <a:r>
              <a:rPr lang="en-GB" sz="1600"/>
              <a:t>Customer requirements change and developers must react to changing requirements as fast as possible, also make those changes available to the customer as soon as possible</a:t>
            </a:r>
            <a:endParaRPr sz="1600"/>
          </a:p>
          <a:p>
            <a:pPr indent="-330200" lvl="0" marL="457200" rtl="0">
              <a:spcBef>
                <a:spcPts val="1000"/>
              </a:spcBef>
              <a:spcAft>
                <a:spcPts val="0"/>
              </a:spcAft>
              <a:buSzPts val="1600"/>
              <a:buChar char="●"/>
            </a:pPr>
            <a:r>
              <a:rPr lang="en-GB" sz="1600"/>
              <a:t>Agile methodology like </a:t>
            </a:r>
            <a:r>
              <a:rPr b="1" lang="en-GB" sz="1600"/>
              <a:t>Scrum</a:t>
            </a:r>
            <a:r>
              <a:rPr lang="en-GB" sz="1600"/>
              <a:t> enables faster feedback and development loops</a:t>
            </a:r>
            <a:endParaRPr sz="1600"/>
          </a:p>
          <a:p>
            <a:pPr indent="-330200" lvl="0" marL="457200" rtl="0">
              <a:spcBef>
                <a:spcPts val="1000"/>
              </a:spcBef>
              <a:spcAft>
                <a:spcPts val="0"/>
              </a:spcAft>
              <a:buSzPts val="1600"/>
              <a:buChar char="●"/>
            </a:pPr>
            <a:r>
              <a:rPr lang="en-GB" sz="1600"/>
              <a:t>Customer representative works closely with the development team which includes Product owner (PO), Scrum master and developers</a:t>
            </a:r>
            <a:endParaRPr sz="1600"/>
          </a:p>
          <a:p>
            <a:pPr indent="-330200" lvl="0" marL="457200" rtl="0">
              <a:spcBef>
                <a:spcPts val="1000"/>
              </a:spcBef>
              <a:spcAft>
                <a:spcPts val="0"/>
              </a:spcAft>
              <a:buSzPts val="1600"/>
              <a:buChar char="●"/>
            </a:pPr>
            <a:r>
              <a:rPr lang="en-GB" sz="1600"/>
              <a:t>Each role i.e. PO has defined tasks</a:t>
            </a:r>
            <a:endParaRPr sz="1600"/>
          </a:p>
          <a:p>
            <a:pPr indent="-330200" lvl="0" marL="457200" rtl="0">
              <a:spcBef>
                <a:spcPts val="1000"/>
              </a:spcBef>
              <a:spcAft>
                <a:spcPts val="0"/>
              </a:spcAft>
              <a:buSzPts val="1600"/>
              <a:buChar char="●"/>
            </a:pPr>
            <a:r>
              <a:rPr lang="en-GB" sz="1600"/>
              <a:t>Product is built in increments, each development iteration is called </a:t>
            </a:r>
            <a:r>
              <a:rPr b="1" lang="en-GB" sz="1600"/>
              <a:t>Sprint</a:t>
            </a:r>
            <a:r>
              <a:rPr lang="en-GB" sz="1600"/>
              <a:t>. At the end of each Sprint, a retrospection is conducted to evaluate team's performance.</a:t>
            </a:r>
            <a:endParaRPr sz="1600"/>
          </a:p>
          <a:p>
            <a:pPr indent="-330200" lvl="0" marL="457200">
              <a:spcBef>
                <a:spcPts val="1000"/>
              </a:spcBef>
              <a:spcAft>
                <a:spcPts val="1000"/>
              </a:spcAft>
              <a:buSzPts val="1600"/>
              <a:buChar char="●"/>
            </a:pPr>
            <a:r>
              <a:rPr lang="en-GB" sz="1600"/>
              <a:t>Team also maintains a product and sprint backlog that contains work to be done in the form of user stories, feature requests, bugs etc.</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34"/>
          <p:cNvSpPr txBox="1"/>
          <p:nvPr>
            <p:ph type="title"/>
          </p:nvPr>
        </p:nvSpPr>
        <p:spPr>
          <a:xfrm>
            <a:off x="311700" y="210375"/>
            <a:ext cx="8520600" cy="360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CI/</a:t>
            </a:r>
            <a:r>
              <a:rPr lang="en-GB" sz="1800"/>
              <a:t>CD pipeline</a:t>
            </a:r>
            <a:endParaRPr sz="1800"/>
          </a:p>
        </p:txBody>
      </p:sp>
      <p:sp>
        <p:nvSpPr>
          <p:cNvPr id="310" name="Google Shape;310;p34"/>
          <p:cNvSpPr txBox="1"/>
          <p:nvPr>
            <p:ph idx="1" type="body"/>
          </p:nvPr>
        </p:nvSpPr>
        <p:spPr>
          <a:xfrm>
            <a:off x="311700" y="703900"/>
            <a:ext cx="8520600" cy="31467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SzPts val="1400"/>
              <a:buChar char="●"/>
            </a:pPr>
            <a:r>
              <a:rPr lang="en-GB" sz="1400">
                <a:solidFill>
                  <a:srgbClr val="43453A"/>
                </a:solidFill>
                <a:highlight>
                  <a:srgbClr val="FFFFFF"/>
                </a:highlight>
              </a:rPr>
              <a:t>Continuous Delivery (CD) is a software strategy that enables organizations to deliver new features to users as fast and efficiently as possible</a:t>
            </a:r>
            <a:endParaRPr sz="1400">
              <a:solidFill>
                <a:srgbClr val="43453A"/>
              </a:solidFill>
              <a:highlight>
                <a:srgbClr val="FFFFFF"/>
              </a:highlight>
            </a:endParaRPr>
          </a:p>
          <a:p>
            <a:pPr indent="-317500" lvl="0" marL="457200" rtl="0">
              <a:spcBef>
                <a:spcPts val="1000"/>
              </a:spcBef>
              <a:spcAft>
                <a:spcPts val="0"/>
              </a:spcAft>
              <a:buSzPts val="1400"/>
              <a:buChar char="●"/>
            </a:pPr>
            <a:r>
              <a:rPr lang="en-GB" sz="1400">
                <a:solidFill>
                  <a:srgbClr val="43453A"/>
                </a:solidFill>
                <a:highlight>
                  <a:srgbClr val="FFFFFF"/>
                </a:highlight>
              </a:rPr>
              <a:t>The pipeline breaks down the software delivery process into stages. Each stage is aimed at verifying the quality of new features from a different angle</a:t>
            </a:r>
            <a:endParaRPr sz="1400">
              <a:solidFill>
                <a:srgbClr val="43453A"/>
              </a:solidFill>
              <a:highlight>
                <a:srgbClr val="FFFFFF"/>
              </a:highlight>
            </a:endParaRPr>
          </a:p>
          <a:p>
            <a:pPr indent="-317500" lvl="0" marL="457200" rtl="0">
              <a:spcBef>
                <a:spcPts val="1000"/>
              </a:spcBef>
              <a:spcAft>
                <a:spcPts val="0"/>
              </a:spcAft>
              <a:buClr>
                <a:srgbClr val="43453A"/>
              </a:buClr>
              <a:buSzPts val="1400"/>
              <a:buChar char="●"/>
            </a:pPr>
            <a:r>
              <a:rPr lang="en-GB" sz="1400">
                <a:solidFill>
                  <a:srgbClr val="43453A"/>
                </a:solidFill>
                <a:highlight>
                  <a:srgbClr val="FFFFFF"/>
                </a:highlight>
              </a:rPr>
              <a:t>There is no standard pipeline however a typical process will look like following:</a:t>
            </a:r>
            <a:endParaRPr sz="1400">
              <a:solidFill>
                <a:srgbClr val="43453A"/>
              </a:solidFill>
              <a:highlight>
                <a:srgbClr val="FFFFFF"/>
              </a:highlight>
            </a:endParaRPr>
          </a:p>
          <a:p>
            <a:pPr indent="0" lvl="0" marL="457200" rtl="0">
              <a:spcBef>
                <a:spcPts val="1000"/>
              </a:spcBef>
              <a:spcAft>
                <a:spcPts val="0"/>
              </a:spcAft>
              <a:buNone/>
            </a:pPr>
            <a:r>
              <a:rPr lang="en-GB" sz="1350">
                <a:solidFill>
                  <a:schemeClr val="dk1"/>
                </a:solidFill>
              </a:rPr>
              <a:t>A pipeline procedure is triggered when code is committed to a repo hosted somewhere like GitHub. Next comes notification to a build system, such as Jenkins. The build system compiles the code and runs unit tests. If your pipeline is built well, and unit tests go smoothly, at this point integration tests are executed. After integration testing is done, you can create images and push them to a registry service, such as Docker Hub. From there, they can be easily deployed on cloud services such as AWS or Google cloud.</a:t>
            </a:r>
            <a:endParaRPr sz="1350">
              <a:solidFill>
                <a:schemeClr val="dk1"/>
              </a:solidFill>
            </a:endParaRPr>
          </a:p>
          <a:p>
            <a:pPr indent="0" lvl="0" marL="457200" rtl="0">
              <a:spcBef>
                <a:spcPts val="1000"/>
              </a:spcBef>
              <a:spcAft>
                <a:spcPts val="1000"/>
              </a:spcAft>
              <a:buNone/>
            </a:pPr>
            <a:r>
              <a:t/>
            </a:r>
            <a:endParaRPr sz="1350">
              <a:solidFill>
                <a:schemeClr val="dk1"/>
              </a:solidFill>
            </a:endParaRPr>
          </a:p>
        </p:txBody>
      </p:sp>
      <p:sp>
        <p:nvSpPr>
          <p:cNvPr id="311" name="Google Shape;311;p34"/>
          <p:cNvSpPr txBox="1"/>
          <p:nvPr/>
        </p:nvSpPr>
        <p:spPr>
          <a:xfrm>
            <a:off x="142625" y="4697250"/>
            <a:ext cx="8754900" cy="216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GB" sz="800"/>
              <a:t>References: 1. </a:t>
            </a:r>
            <a:r>
              <a:rPr lang="en-GB" sz="800" u="sng">
                <a:solidFill>
                  <a:schemeClr val="hlink"/>
                </a:solidFill>
                <a:hlinkClick r:id="rId3"/>
              </a:rPr>
              <a:t>https://devops.com/continuous-delivery-pipeline/</a:t>
            </a:r>
            <a:r>
              <a:rPr lang="en-GB" sz="800"/>
              <a:t>  2. </a:t>
            </a:r>
            <a:r>
              <a:rPr lang="en-GB" sz="800" u="sng">
                <a:solidFill>
                  <a:schemeClr val="hlink"/>
                </a:solidFill>
                <a:hlinkClick r:id="rId4"/>
              </a:rPr>
              <a:t>https://codefresh.io/continuous-integration/continuous-integration-delivery-pipeline-important/</a:t>
            </a:r>
            <a:r>
              <a:rPr lang="en-GB" sz="800"/>
              <a:t> </a:t>
            </a:r>
            <a:endParaRPr sz="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35"/>
          <p:cNvSpPr txBox="1"/>
          <p:nvPr>
            <p:ph idx="4294967295" type="title"/>
          </p:nvPr>
        </p:nvSpPr>
        <p:spPr>
          <a:xfrm>
            <a:off x="311700" y="255750"/>
            <a:ext cx="8520600" cy="46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Example CI/CD pipeline and corresponding toolchain</a:t>
            </a:r>
            <a:endParaRPr sz="1800"/>
          </a:p>
        </p:txBody>
      </p:sp>
      <p:sp>
        <p:nvSpPr>
          <p:cNvPr id="317" name="Google Shape;317;p35"/>
          <p:cNvSpPr txBox="1"/>
          <p:nvPr>
            <p:ph idx="4294967295" type="title"/>
          </p:nvPr>
        </p:nvSpPr>
        <p:spPr>
          <a:xfrm>
            <a:off x="311700" y="2852475"/>
            <a:ext cx="8520600" cy="46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2000"/>
              <a:t>Other end to end solutions</a:t>
            </a:r>
            <a:endParaRPr sz="2000"/>
          </a:p>
        </p:txBody>
      </p:sp>
      <p:pic>
        <p:nvPicPr>
          <p:cNvPr id="318" name="Google Shape;318;p35"/>
          <p:cNvPicPr preferRelativeResize="0"/>
          <p:nvPr/>
        </p:nvPicPr>
        <p:blipFill>
          <a:blip r:embed="rId3">
            <a:alphaModFix/>
          </a:blip>
          <a:stretch>
            <a:fillRect/>
          </a:stretch>
        </p:blipFill>
        <p:spPr>
          <a:xfrm>
            <a:off x="2313629" y="3489267"/>
            <a:ext cx="954600" cy="1046982"/>
          </a:xfrm>
          <a:prstGeom prst="rect">
            <a:avLst/>
          </a:prstGeom>
          <a:noFill/>
          <a:ln>
            <a:noFill/>
          </a:ln>
        </p:spPr>
      </p:pic>
      <p:pic>
        <p:nvPicPr>
          <p:cNvPr id="319" name="Google Shape;319;p35"/>
          <p:cNvPicPr preferRelativeResize="0"/>
          <p:nvPr/>
        </p:nvPicPr>
        <p:blipFill>
          <a:blip r:embed="rId4">
            <a:alphaModFix/>
          </a:blip>
          <a:stretch>
            <a:fillRect/>
          </a:stretch>
        </p:blipFill>
        <p:spPr>
          <a:xfrm>
            <a:off x="3710150" y="3329712"/>
            <a:ext cx="1821451" cy="1366100"/>
          </a:xfrm>
          <a:prstGeom prst="rect">
            <a:avLst/>
          </a:prstGeom>
          <a:noFill/>
          <a:ln>
            <a:noFill/>
          </a:ln>
        </p:spPr>
      </p:pic>
      <p:grpSp>
        <p:nvGrpSpPr>
          <p:cNvPr id="320" name="Google Shape;320;p35"/>
          <p:cNvGrpSpPr/>
          <p:nvPr/>
        </p:nvGrpSpPr>
        <p:grpSpPr>
          <a:xfrm>
            <a:off x="625800" y="957200"/>
            <a:ext cx="7790647" cy="1423550"/>
            <a:chOff x="740825" y="1417250"/>
            <a:chExt cx="7790647" cy="1423550"/>
          </a:xfrm>
        </p:grpSpPr>
        <p:sp>
          <p:nvSpPr>
            <p:cNvPr id="321" name="Google Shape;321;p35"/>
            <p:cNvSpPr/>
            <p:nvPr/>
          </p:nvSpPr>
          <p:spPr>
            <a:xfrm>
              <a:off x="2078563" y="1417250"/>
              <a:ext cx="791400" cy="340500"/>
            </a:xfrm>
            <a:prstGeom prst="roundRect">
              <a:avLst>
                <a:gd fmla="val 16667" name="adj"/>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GB"/>
                <a:t>Code</a:t>
              </a:r>
              <a:endParaRPr/>
            </a:p>
          </p:txBody>
        </p:sp>
        <p:sp>
          <p:nvSpPr>
            <p:cNvPr id="322" name="Google Shape;322;p35"/>
            <p:cNvSpPr/>
            <p:nvPr/>
          </p:nvSpPr>
          <p:spPr>
            <a:xfrm>
              <a:off x="3416300" y="1417250"/>
              <a:ext cx="791400" cy="340500"/>
            </a:xfrm>
            <a:prstGeom prst="roundRect">
              <a:avLst>
                <a:gd fmla="val 16667" name="adj"/>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Build</a:t>
              </a:r>
              <a:endParaRPr/>
            </a:p>
          </p:txBody>
        </p:sp>
        <p:sp>
          <p:nvSpPr>
            <p:cNvPr id="323" name="Google Shape;323;p35"/>
            <p:cNvSpPr/>
            <p:nvPr/>
          </p:nvSpPr>
          <p:spPr>
            <a:xfrm>
              <a:off x="4754025" y="1417250"/>
              <a:ext cx="791400" cy="340500"/>
            </a:xfrm>
            <a:prstGeom prst="roundRect">
              <a:avLst>
                <a:gd fmla="val 16667" name="adj"/>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Test</a:t>
              </a:r>
              <a:endParaRPr/>
            </a:p>
          </p:txBody>
        </p:sp>
        <p:sp>
          <p:nvSpPr>
            <p:cNvPr id="324" name="Google Shape;324;p35"/>
            <p:cNvSpPr/>
            <p:nvPr/>
          </p:nvSpPr>
          <p:spPr>
            <a:xfrm>
              <a:off x="740825" y="1417250"/>
              <a:ext cx="791400" cy="340500"/>
            </a:xfrm>
            <a:prstGeom prst="roundRect">
              <a:avLst>
                <a:gd fmla="val 16667" name="adj"/>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Plan</a:t>
              </a:r>
              <a:endParaRPr/>
            </a:p>
          </p:txBody>
        </p:sp>
        <p:sp>
          <p:nvSpPr>
            <p:cNvPr id="325" name="Google Shape;325;p35"/>
            <p:cNvSpPr/>
            <p:nvPr/>
          </p:nvSpPr>
          <p:spPr>
            <a:xfrm>
              <a:off x="6091750" y="1417250"/>
              <a:ext cx="954600" cy="340500"/>
            </a:xfrm>
            <a:prstGeom prst="roundRect">
              <a:avLst>
                <a:gd fmla="val 16667" name="adj"/>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Release</a:t>
              </a:r>
              <a:endParaRPr/>
            </a:p>
          </p:txBody>
        </p:sp>
        <p:sp>
          <p:nvSpPr>
            <p:cNvPr id="326" name="Google Shape;326;p35"/>
            <p:cNvSpPr/>
            <p:nvPr/>
          </p:nvSpPr>
          <p:spPr>
            <a:xfrm>
              <a:off x="7592675" y="1417250"/>
              <a:ext cx="791400" cy="340500"/>
            </a:xfrm>
            <a:prstGeom prst="roundRect">
              <a:avLst>
                <a:gd fmla="val 16667" name="adj"/>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Deploy</a:t>
              </a:r>
              <a:endParaRPr/>
            </a:p>
          </p:txBody>
        </p:sp>
        <p:cxnSp>
          <p:nvCxnSpPr>
            <p:cNvPr id="327" name="Google Shape;327;p35"/>
            <p:cNvCxnSpPr>
              <a:stCxn id="324" idx="3"/>
              <a:endCxn id="321" idx="1"/>
            </p:cNvCxnSpPr>
            <p:nvPr/>
          </p:nvCxnSpPr>
          <p:spPr>
            <a:xfrm>
              <a:off x="1532225" y="1587500"/>
              <a:ext cx="546300" cy="0"/>
            </a:xfrm>
            <a:prstGeom prst="straightConnector1">
              <a:avLst/>
            </a:prstGeom>
            <a:noFill/>
            <a:ln cap="flat" cmpd="sng" w="9525">
              <a:solidFill>
                <a:srgbClr val="000000"/>
              </a:solidFill>
              <a:prstDash val="solid"/>
              <a:round/>
              <a:headEnd len="med" w="med" type="none"/>
              <a:tailEnd len="med" w="med" type="triangle"/>
            </a:ln>
          </p:spPr>
        </p:cxnSp>
        <p:cxnSp>
          <p:nvCxnSpPr>
            <p:cNvPr id="328" name="Google Shape;328;p35"/>
            <p:cNvCxnSpPr>
              <a:stCxn id="321" idx="3"/>
              <a:endCxn id="322" idx="1"/>
            </p:cNvCxnSpPr>
            <p:nvPr/>
          </p:nvCxnSpPr>
          <p:spPr>
            <a:xfrm>
              <a:off x="2869963" y="1587500"/>
              <a:ext cx="546300" cy="0"/>
            </a:xfrm>
            <a:prstGeom prst="straightConnector1">
              <a:avLst/>
            </a:prstGeom>
            <a:noFill/>
            <a:ln cap="flat" cmpd="sng" w="9525">
              <a:solidFill>
                <a:srgbClr val="000000"/>
              </a:solidFill>
              <a:prstDash val="solid"/>
              <a:round/>
              <a:headEnd len="med" w="med" type="none"/>
              <a:tailEnd len="med" w="med" type="triangle"/>
            </a:ln>
          </p:spPr>
        </p:cxnSp>
        <p:cxnSp>
          <p:nvCxnSpPr>
            <p:cNvPr id="329" name="Google Shape;329;p35"/>
            <p:cNvCxnSpPr>
              <a:stCxn id="322" idx="3"/>
              <a:endCxn id="323" idx="1"/>
            </p:cNvCxnSpPr>
            <p:nvPr/>
          </p:nvCxnSpPr>
          <p:spPr>
            <a:xfrm>
              <a:off x="4207700" y="1587500"/>
              <a:ext cx="546300" cy="0"/>
            </a:xfrm>
            <a:prstGeom prst="straightConnector1">
              <a:avLst/>
            </a:prstGeom>
            <a:noFill/>
            <a:ln cap="flat" cmpd="sng" w="9525">
              <a:solidFill>
                <a:srgbClr val="000000"/>
              </a:solidFill>
              <a:prstDash val="solid"/>
              <a:round/>
              <a:headEnd len="med" w="med" type="none"/>
              <a:tailEnd len="med" w="med" type="triangle"/>
            </a:ln>
          </p:spPr>
        </p:cxnSp>
        <p:cxnSp>
          <p:nvCxnSpPr>
            <p:cNvPr id="330" name="Google Shape;330;p35"/>
            <p:cNvCxnSpPr>
              <a:stCxn id="323" idx="3"/>
              <a:endCxn id="325" idx="1"/>
            </p:cNvCxnSpPr>
            <p:nvPr/>
          </p:nvCxnSpPr>
          <p:spPr>
            <a:xfrm>
              <a:off x="5545425" y="1587500"/>
              <a:ext cx="546300" cy="0"/>
            </a:xfrm>
            <a:prstGeom prst="straightConnector1">
              <a:avLst/>
            </a:prstGeom>
            <a:noFill/>
            <a:ln cap="flat" cmpd="sng" w="9525">
              <a:solidFill>
                <a:srgbClr val="000000"/>
              </a:solidFill>
              <a:prstDash val="solid"/>
              <a:round/>
              <a:headEnd len="med" w="med" type="none"/>
              <a:tailEnd len="med" w="med" type="triangle"/>
            </a:ln>
          </p:spPr>
        </p:cxnSp>
        <p:cxnSp>
          <p:nvCxnSpPr>
            <p:cNvPr id="331" name="Google Shape;331;p35"/>
            <p:cNvCxnSpPr>
              <a:stCxn id="325" idx="3"/>
              <a:endCxn id="326" idx="1"/>
            </p:cNvCxnSpPr>
            <p:nvPr/>
          </p:nvCxnSpPr>
          <p:spPr>
            <a:xfrm>
              <a:off x="7046350" y="1587500"/>
              <a:ext cx="546300" cy="0"/>
            </a:xfrm>
            <a:prstGeom prst="straightConnector1">
              <a:avLst/>
            </a:prstGeom>
            <a:noFill/>
            <a:ln cap="flat" cmpd="sng" w="9525">
              <a:solidFill>
                <a:srgbClr val="000000"/>
              </a:solidFill>
              <a:prstDash val="solid"/>
              <a:round/>
              <a:headEnd len="med" w="med" type="none"/>
              <a:tailEnd len="med" w="med" type="triangle"/>
            </a:ln>
          </p:spPr>
        </p:cxnSp>
        <p:pic>
          <p:nvPicPr>
            <p:cNvPr id="332" name="Google Shape;332;p35"/>
            <p:cNvPicPr preferRelativeResize="0"/>
            <p:nvPr/>
          </p:nvPicPr>
          <p:blipFill>
            <a:blip r:embed="rId5">
              <a:alphaModFix/>
            </a:blip>
            <a:stretch>
              <a:fillRect/>
            </a:stretch>
          </p:blipFill>
          <p:spPr>
            <a:xfrm>
              <a:off x="2146325" y="2566975"/>
              <a:ext cx="655875" cy="273826"/>
            </a:xfrm>
            <a:prstGeom prst="rect">
              <a:avLst/>
            </a:prstGeom>
            <a:noFill/>
            <a:ln cap="flat" cmpd="sng" w="9525">
              <a:solidFill>
                <a:srgbClr val="000000"/>
              </a:solidFill>
              <a:prstDash val="solid"/>
              <a:round/>
              <a:headEnd len="sm" w="sm" type="none"/>
              <a:tailEnd len="sm" w="sm" type="none"/>
            </a:ln>
          </p:spPr>
        </p:pic>
        <p:pic>
          <p:nvPicPr>
            <p:cNvPr id="333" name="Google Shape;333;p35"/>
            <p:cNvPicPr preferRelativeResize="0"/>
            <p:nvPr/>
          </p:nvPicPr>
          <p:blipFill>
            <a:blip r:embed="rId6">
              <a:alphaModFix/>
            </a:blip>
            <a:stretch>
              <a:fillRect/>
            </a:stretch>
          </p:blipFill>
          <p:spPr>
            <a:xfrm>
              <a:off x="2265813" y="2064700"/>
              <a:ext cx="416924" cy="416924"/>
            </a:xfrm>
            <a:prstGeom prst="rect">
              <a:avLst/>
            </a:prstGeom>
            <a:noFill/>
            <a:ln cap="flat" cmpd="sng" w="9525">
              <a:solidFill>
                <a:srgbClr val="000000"/>
              </a:solidFill>
              <a:prstDash val="solid"/>
              <a:round/>
              <a:headEnd len="sm" w="sm" type="none"/>
              <a:tailEnd len="sm" w="sm" type="none"/>
            </a:ln>
          </p:spPr>
        </p:pic>
        <p:pic>
          <p:nvPicPr>
            <p:cNvPr id="334" name="Google Shape;334;p35"/>
            <p:cNvPicPr preferRelativeResize="0"/>
            <p:nvPr/>
          </p:nvPicPr>
          <p:blipFill>
            <a:blip r:embed="rId7">
              <a:alphaModFix/>
            </a:blip>
            <a:stretch>
              <a:fillRect/>
            </a:stretch>
          </p:blipFill>
          <p:spPr>
            <a:xfrm>
              <a:off x="3268225" y="2141113"/>
              <a:ext cx="1087562" cy="340500"/>
            </a:xfrm>
            <a:prstGeom prst="rect">
              <a:avLst/>
            </a:prstGeom>
            <a:noFill/>
            <a:ln cap="flat" cmpd="sng" w="9525">
              <a:solidFill>
                <a:srgbClr val="000000"/>
              </a:solidFill>
              <a:prstDash val="solid"/>
              <a:round/>
              <a:headEnd len="sm" w="sm" type="none"/>
              <a:tailEnd len="sm" w="sm" type="none"/>
            </a:ln>
          </p:spPr>
        </p:pic>
        <p:pic>
          <p:nvPicPr>
            <p:cNvPr id="335" name="Google Shape;335;p35"/>
            <p:cNvPicPr preferRelativeResize="0"/>
            <p:nvPr/>
          </p:nvPicPr>
          <p:blipFill>
            <a:blip r:embed="rId8">
              <a:alphaModFix/>
            </a:blip>
            <a:stretch>
              <a:fillRect/>
            </a:stretch>
          </p:blipFill>
          <p:spPr>
            <a:xfrm>
              <a:off x="4821788" y="2013569"/>
              <a:ext cx="655875" cy="519192"/>
            </a:xfrm>
            <a:prstGeom prst="rect">
              <a:avLst/>
            </a:prstGeom>
            <a:noFill/>
            <a:ln cap="flat" cmpd="sng" w="9525">
              <a:solidFill>
                <a:srgbClr val="000000"/>
              </a:solidFill>
              <a:prstDash val="solid"/>
              <a:round/>
              <a:headEnd len="sm" w="sm" type="none"/>
              <a:tailEnd len="sm" w="sm" type="none"/>
            </a:ln>
          </p:spPr>
        </p:pic>
        <p:pic>
          <p:nvPicPr>
            <p:cNvPr id="336" name="Google Shape;336;p35"/>
            <p:cNvPicPr preferRelativeResize="0"/>
            <p:nvPr/>
          </p:nvPicPr>
          <p:blipFill>
            <a:blip r:embed="rId9">
              <a:alphaModFix/>
            </a:blip>
            <a:stretch>
              <a:fillRect/>
            </a:stretch>
          </p:blipFill>
          <p:spPr>
            <a:xfrm>
              <a:off x="7445298" y="2064700"/>
              <a:ext cx="1086174" cy="320425"/>
            </a:xfrm>
            <a:prstGeom prst="rect">
              <a:avLst/>
            </a:prstGeom>
            <a:noFill/>
            <a:ln cap="flat" cmpd="sng" w="9525">
              <a:solidFill>
                <a:srgbClr val="000000"/>
              </a:solidFill>
              <a:prstDash val="solid"/>
              <a:round/>
              <a:headEnd len="sm" w="sm" type="none"/>
              <a:tailEnd len="sm" w="sm" type="none"/>
            </a:ln>
          </p:spPr>
        </p:pic>
        <p:pic>
          <p:nvPicPr>
            <p:cNvPr id="337" name="Google Shape;337;p35"/>
            <p:cNvPicPr preferRelativeResize="0"/>
            <p:nvPr/>
          </p:nvPicPr>
          <p:blipFill>
            <a:blip r:embed="rId10">
              <a:alphaModFix/>
            </a:blip>
            <a:stretch>
              <a:fillRect/>
            </a:stretch>
          </p:blipFill>
          <p:spPr>
            <a:xfrm>
              <a:off x="740825" y="2102902"/>
              <a:ext cx="871206" cy="340501"/>
            </a:xfrm>
            <a:prstGeom prst="rect">
              <a:avLst/>
            </a:prstGeom>
            <a:noFill/>
            <a:ln cap="flat" cmpd="sng" w="9525">
              <a:solidFill>
                <a:srgbClr val="000000"/>
              </a:solidFill>
              <a:prstDash val="solid"/>
              <a:round/>
              <a:headEnd len="sm" w="sm" type="none"/>
              <a:tailEnd len="sm" w="sm" type="none"/>
            </a:ln>
          </p:spPr>
        </p:pic>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sp>
        <p:nvSpPr>
          <p:cNvPr id="342" name="Google Shape;342;p36"/>
          <p:cNvSpPr txBox="1"/>
          <p:nvPr>
            <p:ph idx="4294967295" type="title"/>
          </p:nvPr>
        </p:nvSpPr>
        <p:spPr>
          <a:xfrm>
            <a:off x="311700" y="255750"/>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2000"/>
              <a:t>Workflows with Gitlab</a:t>
            </a:r>
            <a:endParaRPr sz="2000"/>
          </a:p>
        </p:txBody>
      </p:sp>
      <p:sp>
        <p:nvSpPr>
          <p:cNvPr id="343" name="Google Shape;343;p36"/>
          <p:cNvSpPr txBox="1"/>
          <p:nvPr/>
        </p:nvSpPr>
        <p:spPr>
          <a:xfrm>
            <a:off x="311700" y="998700"/>
            <a:ext cx="7968600" cy="3670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a:p>
            <a:pPr indent="0" lvl="0" marL="0" rtl="0">
              <a:lnSpc>
                <a:spcPct val="115000"/>
              </a:lnSpc>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5"/>
          <p:cNvSpPr txBox="1"/>
          <p:nvPr>
            <p:ph type="title"/>
          </p:nvPr>
        </p:nvSpPr>
        <p:spPr>
          <a:xfrm>
            <a:off x="311700" y="255750"/>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2000"/>
              <a:t>As a web developer you cannot live without..</a:t>
            </a:r>
            <a:endParaRPr sz="2000"/>
          </a:p>
        </p:txBody>
      </p:sp>
      <p:pic>
        <p:nvPicPr>
          <p:cNvPr id="129" name="Google Shape;129;p15"/>
          <p:cNvPicPr preferRelativeResize="0"/>
          <p:nvPr/>
        </p:nvPicPr>
        <p:blipFill rotWithShape="1">
          <a:blip r:embed="rId3">
            <a:alphaModFix/>
          </a:blip>
          <a:srcRect b="35208" l="20435" r="19461" t="20285"/>
          <a:stretch/>
        </p:blipFill>
        <p:spPr>
          <a:xfrm>
            <a:off x="465125" y="1836025"/>
            <a:ext cx="3601974" cy="1511349"/>
          </a:xfrm>
          <a:prstGeom prst="rect">
            <a:avLst/>
          </a:prstGeom>
          <a:noFill/>
          <a:ln>
            <a:noFill/>
          </a:ln>
        </p:spPr>
      </p:pic>
      <p:pic>
        <p:nvPicPr>
          <p:cNvPr id="130" name="Google Shape;130;p15"/>
          <p:cNvPicPr preferRelativeResize="0"/>
          <p:nvPr/>
        </p:nvPicPr>
        <p:blipFill>
          <a:blip r:embed="rId4">
            <a:alphaModFix/>
          </a:blip>
          <a:stretch>
            <a:fillRect/>
          </a:stretch>
        </p:blipFill>
        <p:spPr>
          <a:xfrm>
            <a:off x="4827775" y="2204900"/>
            <a:ext cx="3232647" cy="733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id="135" name="Google Shape;135;p16"/>
          <p:cNvPicPr preferRelativeResize="0"/>
          <p:nvPr/>
        </p:nvPicPr>
        <p:blipFill>
          <a:blip r:embed="rId3">
            <a:alphaModFix/>
          </a:blip>
          <a:stretch>
            <a:fillRect/>
          </a:stretch>
        </p:blipFill>
        <p:spPr>
          <a:xfrm>
            <a:off x="813200" y="1431950"/>
            <a:ext cx="2104213" cy="975138"/>
          </a:xfrm>
          <a:prstGeom prst="rect">
            <a:avLst/>
          </a:prstGeom>
          <a:noFill/>
          <a:ln>
            <a:noFill/>
          </a:ln>
        </p:spPr>
      </p:pic>
      <p:pic>
        <p:nvPicPr>
          <p:cNvPr id="136" name="Google Shape;136;p16"/>
          <p:cNvPicPr preferRelativeResize="0"/>
          <p:nvPr/>
        </p:nvPicPr>
        <p:blipFill>
          <a:blip r:embed="rId4">
            <a:alphaModFix/>
          </a:blip>
          <a:stretch>
            <a:fillRect/>
          </a:stretch>
        </p:blipFill>
        <p:spPr>
          <a:xfrm>
            <a:off x="2031514" y="2691572"/>
            <a:ext cx="885899" cy="1442579"/>
          </a:xfrm>
          <a:prstGeom prst="rect">
            <a:avLst/>
          </a:prstGeom>
          <a:noFill/>
          <a:ln>
            <a:noFill/>
          </a:ln>
        </p:spPr>
      </p:pic>
      <p:pic>
        <p:nvPicPr>
          <p:cNvPr id="137" name="Google Shape;137;p16"/>
          <p:cNvPicPr preferRelativeResize="0"/>
          <p:nvPr/>
        </p:nvPicPr>
        <p:blipFill>
          <a:blip r:embed="rId5">
            <a:alphaModFix/>
          </a:blip>
          <a:stretch>
            <a:fillRect/>
          </a:stretch>
        </p:blipFill>
        <p:spPr>
          <a:xfrm>
            <a:off x="1030074" y="3367707"/>
            <a:ext cx="857203" cy="766445"/>
          </a:xfrm>
          <a:prstGeom prst="rect">
            <a:avLst/>
          </a:prstGeom>
          <a:noFill/>
          <a:ln>
            <a:noFill/>
          </a:ln>
        </p:spPr>
      </p:pic>
      <p:sp>
        <p:nvSpPr>
          <p:cNvPr id="138" name="Google Shape;138;p16"/>
          <p:cNvSpPr/>
          <p:nvPr/>
        </p:nvSpPr>
        <p:spPr>
          <a:xfrm>
            <a:off x="4207058" y="1431950"/>
            <a:ext cx="1992300" cy="2702100"/>
          </a:xfrm>
          <a:prstGeom prst="rect">
            <a:avLst/>
          </a:prstGeom>
          <a:solidFill>
            <a:schemeClr val="lt1"/>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algn="ctr">
              <a:spcBef>
                <a:spcPts val="0"/>
              </a:spcBef>
              <a:spcAft>
                <a:spcPts val="0"/>
              </a:spcAft>
              <a:buNone/>
            </a:pPr>
            <a:r>
              <a:rPr lang="en-GB"/>
              <a:t>backend</a:t>
            </a:r>
            <a:endParaRPr/>
          </a:p>
        </p:txBody>
      </p:sp>
      <p:sp>
        <p:nvSpPr>
          <p:cNvPr id="139" name="Google Shape;139;p16"/>
          <p:cNvSpPr/>
          <p:nvPr/>
        </p:nvSpPr>
        <p:spPr>
          <a:xfrm>
            <a:off x="7388674" y="2399824"/>
            <a:ext cx="1181400" cy="967875"/>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GB"/>
              <a:t>Database</a:t>
            </a:r>
            <a:endParaRPr/>
          </a:p>
        </p:txBody>
      </p:sp>
      <p:cxnSp>
        <p:nvCxnSpPr>
          <p:cNvPr id="140" name="Google Shape;140;p16"/>
          <p:cNvCxnSpPr/>
          <p:nvPr/>
        </p:nvCxnSpPr>
        <p:spPr>
          <a:xfrm flipH="1" rot="10800000">
            <a:off x="2917415" y="1894408"/>
            <a:ext cx="1281900" cy="7200"/>
          </a:xfrm>
          <a:prstGeom prst="straightConnector1">
            <a:avLst/>
          </a:prstGeom>
          <a:noFill/>
          <a:ln cap="flat" cmpd="sng" w="9525">
            <a:solidFill>
              <a:schemeClr val="dk2"/>
            </a:solidFill>
            <a:prstDash val="solid"/>
            <a:round/>
            <a:headEnd len="med" w="med" type="none"/>
            <a:tailEnd len="med" w="med" type="triangle"/>
          </a:ln>
        </p:spPr>
      </p:cxnSp>
      <p:cxnSp>
        <p:nvCxnSpPr>
          <p:cNvPr id="141" name="Google Shape;141;p16"/>
          <p:cNvCxnSpPr/>
          <p:nvPr/>
        </p:nvCxnSpPr>
        <p:spPr>
          <a:xfrm>
            <a:off x="6203383" y="2691575"/>
            <a:ext cx="1186800" cy="7800"/>
          </a:xfrm>
          <a:prstGeom prst="straightConnector1">
            <a:avLst/>
          </a:prstGeom>
          <a:noFill/>
          <a:ln cap="flat" cmpd="sng" w="9525">
            <a:solidFill>
              <a:schemeClr val="dk2"/>
            </a:solidFill>
            <a:prstDash val="solid"/>
            <a:round/>
            <a:headEnd len="med" w="med" type="none"/>
            <a:tailEnd len="med" w="med" type="triangle"/>
          </a:ln>
        </p:spPr>
      </p:cxnSp>
      <p:cxnSp>
        <p:nvCxnSpPr>
          <p:cNvPr id="142" name="Google Shape;142;p16"/>
          <p:cNvCxnSpPr/>
          <p:nvPr/>
        </p:nvCxnSpPr>
        <p:spPr>
          <a:xfrm flipH="1">
            <a:off x="6207281" y="3011566"/>
            <a:ext cx="1181400" cy="7200"/>
          </a:xfrm>
          <a:prstGeom prst="straightConnector1">
            <a:avLst/>
          </a:prstGeom>
          <a:noFill/>
          <a:ln cap="flat" cmpd="sng" w="9525">
            <a:solidFill>
              <a:schemeClr val="dk2"/>
            </a:solidFill>
            <a:prstDash val="solid"/>
            <a:round/>
            <a:headEnd len="med" w="med" type="none"/>
            <a:tailEnd len="med" w="med" type="triangle"/>
          </a:ln>
        </p:spPr>
      </p:cxnSp>
      <p:cxnSp>
        <p:nvCxnSpPr>
          <p:cNvPr id="143" name="Google Shape;143;p16"/>
          <p:cNvCxnSpPr/>
          <p:nvPr/>
        </p:nvCxnSpPr>
        <p:spPr>
          <a:xfrm rot="10800000">
            <a:off x="2925158" y="2779415"/>
            <a:ext cx="1281900" cy="0"/>
          </a:xfrm>
          <a:prstGeom prst="straightConnector1">
            <a:avLst/>
          </a:prstGeom>
          <a:noFill/>
          <a:ln cap="flat" cmpd="sng" w="9525">
            <a:solidFill>
              <a:schemeClr val="dk2"/>
            </a:solidFill>
            <a:prstDash val="solid"/>
            <a:round/>
            <a:headEnd len="med" w="med" type="none"/>
            <a:tailEnd len="med" w="med" type="triangle"/>
          </a:ln>
        </p:spPr>
      </p:cxnSp>
      <p:sp>
        <p:nvSpPr>
          <p:cNvPr id="144" name="Google Shape;144;p16"/>
          <p:cNvSpPr txBox="1"/>
          <p:nvPr/>
        </p:nvSpPr>
        <p:spPr>
          <a:xfrm>
            <a:off x="1030080" y="4331924"/>
            <a:ext cx="1894800" cy="2685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GB"/>
              <a:t>Various frontends</a:t>
            </a:r>
            <a:endParaRPr/>
          </a:p>
        </p:txBody>
      </p:sp>
      <p:sp>
        <p:nvSpPr>
          <p:cNvPr id="145" name="Google Shape;145;p16"/>
          <p:cNvSpPr txBox="1"/>
          <p:nvPr>
            <p:ph type="title"/>
          </p:nvPr>
        </p:nvSpPr>
        <p:spPr>
          <a:xfrm>
            <a:off x="311700" y="255750"/>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2000"/>
              <a:t>Simplified view on today's web development </a:t>
            </a:r>
            <a:endParaRPr sz="2000"/>
          </a:p>
        </p:txBody>
      </p:sp>
      <p:sp>
        <p:nvSpPr>
          <p:cNvPr id="146" name="Google Shape;146;p16"/>
          <p:cNvSpPr txBox="1"/>
          <p:nvPr/>
        </p:nvSpPr>
        <p:spPr>
          <a:xfrm>
            <a:off x="3037750" y="1390800"/>
            <a:ext cx="1039800" cy="436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GB" sz="1100"/>
              <a:t>HTTP request</a:t>
            </a:r>
            <a:endParaRPr sz="1100"/>
          </a:p>
        </p:txBody>
      </p:sp>
      <p:sp>
        <p:nvSpPr>
          <p:cNvPr id="147" name="Google Shape;147;p16"/>
          <p:cNvSpPr txBox="1"/>
          <p:nvPr/>
        </p:nvSpPr>
        <p:spPr>
          <a:xfrm>
            <a:off x="3083175" y="2255375"/>
            <a:ext cx="1039800" cy="4362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1100"/>
              <a:t>HTTP response</a:t>
            </a:r>
            <a:endParaRPr sz="1100"/>
          </a:p>
        </p:txBody>
      </p:sp>
      <p:cxnSp>
        <p:nvCxnSpPr>
          <p:cNvPr id="148" name="Google Shape;148;p16"/>
          <p:cNvCxnSpPr/>
          <p:nvPr/>
        </p:nvCxnSpPr>
        <p:spPr>
          <a:xfrm flipH="1">
            <a:off x="4536325" y="1430800"/>
            <a:ext cx="4500" cy="2705400"/>
          </a:xfrm>
          <a:prstGeom prst="straightConnector1">
            <a:avLst/>
          </a:prstGeom>
          <a:noFill/>
          <a:ln cap="flat" cmpd="sng" w="9525">
            <a:solidFill>
              <a:schemeClr val="dk2"/>
            </a:solidFill>
            <a:prstDash val="solid"/>
            <a:round/>
            <a:headEnd len="med" w="med" type="none"/>
            <a:tailEnd len="med" w="med" type="none"/>
          </a:ln>
        </p:spPr>
      </p:cxnSp>
      <p:sp>
        <p:nvSpPr>
          <p:cNvPr id="149" name="Google Shape;149;p16"/>
          <p:cNvSpPr txBox="1"/>
          <p:nvPr/>
        </p:nvSpPr>
        <p:spPr>
          <a:xfrm>
            <a:off x="4255575" y="1568825"/>
            <a:ext cx="228900" cy="2328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sz="1000"/>
          </a:p>
          <a:p>
            <a:pPr indent="0" lvl="0" marL="0">
              <a:spcBef>
                <a:spcPts val="0"/>
              </a:spcBef>
              <a:spcAft>
                <a:spcPts val="0"/>
              </a:spcAft>
              <a:buNone/>
            </a:pPr>
            <a:r>
              <a:rPr lang="en-GB" sz="1000"/>
              <a:t>REST</a:t>
            </a:r>
            <a:endParaRPr sz="1000"/>
          </a:p>
          <a:p>
            <a:pPr indent="0" lvl="0" marL="0">
              <a:spcBef>
                <a:spcPts val="0"/>
              </a:spcBef>
              <a:spcAft>
                <a:spcPts val="0"/>
              </a:spcAft>
              <a:buNone/>
            </a:pPr>
            <a:r>
              <a:t/>
            </a:r>
            <a:endParaRPr sz="1000"/>
          </a:p>
          <a:p>
            <a:pPr indent="0" lvl="0" marL="0">
              <a:spcBef>
                <a:spcPts val="0"/>
              </a:spcBef>
              <a:spcAft>
                <a:spcPts val="0"/>
              </a:spcAft>
              <a:buNone/>
            </a:pPr>
            <a:r>
              <a:t/>
            </a:r>
            <a:endParaRPr sz="1000"/>
          </a:p>
          <a:p>
            <a:pPr indent="0" lvl="0" marL="0">
              <a:spcBef>
                <a:spcPts val="0"/>
              </a:spcBef>
              <a:spcAft>
                <a:spcPts val="0"/>
              </a:spcAft>
              <a:buNone/>
            </a:pPr>
            <a:r>
              <a:rPr lang="en-GB" sz="1000"/>
              <a:t>API</a:t>
            </a:r>
            <a:endParaRPr sz="1000"/>
          </a:p>
        </p:txBody>
      </p:sp>
      <p:cxnSp>
        <p:nvCxnSpPr>
          <p:cNvPr id="150" name="Google Shape;150;p16"/>
          <p:cNvCxnSpPr/>
          <p:nvPr/>
        </p:nvCxnSpPr>
        <p:spPr>
          <a:xfrm flipH="1">
            <a:off x="5880275" y="1430800"/>
            <a:ext cx="4500" cy="2705400"/>
          </a:xfrm>
          <a:prstGeom prst="straightConnector1">
            <a:avLst/>
          </a:prstGeom>
          <a:noFill/>
          <a:ln cap="flat" cmpd="sng" w="9525">
            <a:solidFill>
              <a:schemeClr val="dk2"/>
            </a:solidFill>
            <a:prstDash val="solid"/>
            <a:round/>
            <a:headEnd len="med" w="med" type="none"/>
            <a:tailEnd len="med" w="med" type="none"/>
          </a:ln>
        </p:spPr>
      </p:cxnSp>
      <p:sp>
        <p:nvSpPr>
          <p:cNvPr id="151" name="Google Shape;151;p16"/>
          <p:cNvSpPr txBox="1"/>
          <p:nvPr/>
        </p:nvSpPr>
        <p:spPr>
          <a:xfrm>
            <a:off x="5929625" y="1615425"/>
            <a:ext cx="228900" cy="2328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sz="1000"/>
          </a:p>
          <a:p>
            <a:pPr indent="0" lvl="0" marL="0">
              <a:spcBef>
                <a:spcPts val="0"/>
              </a:spcBef>
              <a:spcAft>
                <a:spcPts val="0"/>
              </a:spcAft>
              <a:buNone/>
            </a:pPr>
            <a:r>
              <a:t/>
            </a:r>
            <a:endParaRPr sz="1000"/>
          </a:p>
          <a:p>
            <a:pPr indent="0" lvl="0" marL="0">
              <a:spcBef>
                <a:spcPts val="0"/>
              </a:spcBef>
              <a:spcAft>
                <a:spcPts val="0"/>
              </a:spcAft>
              <a:buNone/>
            </a:pPr>
            <a:r>
              <a:t/>
            </a:r>
            <a:endParaRPr sz="1000"/>
          </a:p>
          <a:p>
            <a:pPr indent="0" lvl="0" marL="0">
              <a:spcBef>
                <a:spcPts val="0"/>
              </a:spcBef>
              <a:spcAft>
                <a:spcPts val="0"/>
              </a:spcAft>
              <a:buNone/>
            </a:pPr>
            <a:r>
              <a:t/>
            </a:r>
            <a:endParaRPr sz="1000"/>
          </a:p>
          <a:p>
            <a:pPr indent="0" lvl="0" mar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rPr lang="en-GB" sz="1000"/>
              <a:t>ORM</a:t>
            </a:r>
            <a:endParaRPr sz="1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pic>
        <p:nvPicPr>
          <p:cNvPr id="156" name="Google Shape;156;p17"/>
          <p:cNvPicPr preferRelativeResize="0"/>
          <p:nvPr/>
        </p:nvPicPr>
        <p:blipFill>
          <a:blip r:embed="rId3">
            <a:alphaModFix/>
          </a:blip>
          <a:stretch>
            <a:fillRect/>
          </a:stretch>
        </p:blipFill>
        <p:spPr>
          <a:xfrm>
            <a:off x="813200" y="1431950"/>
            <a:ext cx="2104213" cy="975138"/>
          </a:xfrm>
          <a:prstGeom prst="rect">
            <a:avLst/>
          </a:prstGeom>
          <a:noFill/>
          <a:ln>
            <a:noFill/>
          </a:ln>
        </p:spPr>
      </p:pic>
      <p:pic>
        <p:nvPicPr>
          <p:cNvPr id="157" name="Google Shape;157;p17"/>
          <p:cNvPicPr preferRelativeResize="0"/>
          <p:nvPr/>
        </p:nvPicPr>
        <p:blipFill>
          <a:blip r:embed="rId4">
            <a:alphaModFix/>
          </a:blip>
          <a:stretch>
            <a:fillRect/>
          </a:stretch>
        </p:blipFill>
        <p:spPr>
          <a:xfrm>
            <a:off x="2031514" y="2691572"/>
            <a:ext cx="885899" cy="1442579"/>
          </a:xfrm>
          <a:prstGeom prst="rect">
            <a:avLst/>
          </a:prstGeom>
          <a:noFill/>
          <a:ln>
            <a:noFill/>
          </a:ln>
        </p:spPr>
      </p:pic>
      <p:pic>
        <p:nvPicPr>
          <p:cNvPr id="158" name="Google Shape;158;p17"/>
          <p:cNvPicPr preferRelativeResize="0"/>
          <p:nvPr/>
        </p:nvPicPr>
        <p:blipFill>
          <a:blip r:embed="rId5">
            <a:alphaModFix/>
          </a:blip>
          <a:stretch>
            <a:fillRect/>
          </a:stretch>
        </p:blipFill>
        <p:spPr>
          <a:xfrm>
            <a:off x="1030074" y="3367707"/>
            <a:ext cx="857203" cy="766445"/>
          </a:xfrm>
          <a:prstGeom prst="rect">
            <a:avLst/>
          </a:prstGeom>
          <a:noFill/>
          <a:ln>
            <a:noFill/>
          </a:ln>
        </p:spPr>
      </p:pic>
      <p:sp>
        <p:nvSpPr>
          <p:cNvPr id="159" name="Google Shape;159;p17"/>
          <p:cNvSpPr txBox="1"/>
          <p:nvPr/>
        </p:nvSpPr>
        <p:spPr>
          <a:xfrm>
            <a:off x="1030080" y="4331924"/>
            <a:ext cx="1894800" cy="26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Various frontends</a:t>
            </a:r>
            <a:endParaRPr/>
          </a:p>
        </p:txBody>
      </p:sp>
      <p:sp>
        <p:nvSpPr>
          <p:cNvPr id="160" name="Google Shape;160;p17"/>
          <p:cNvSpPr txBox="1"/>
          <p:nvPr>
            <p:ph type="title"/>
          </p:nvPr>
        </p:nvSpPr>
        <p:spPr>
          <a:xfrm>
            <a:off x="311700" y="149950"/>
            <a:ext cx="8520600" cy="448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Frontend: key responsibilities and main concepts </a:t>
            </a:r>
            <a:endParaRPr sz="1800"/>
          </a:p>
        </p:txBody>
      </p:sp>
      <p:sp>
        <p:nvSpPr>
          <p:cNvPr id="161" name="Google Shape;161;p17"/>
          <p:cNvSpPr txBox="1"/>
          <p:nvPr/>
        </p:nvSpPr>
        <p:spPr>
          <a:xfrm>
            <a:off x="3369525" y="727275"/>
            <a:ext cx="5266800" cy="3942000"/>
          </a:xfrm>
          <a:prstGeom prst="rect">
            <a:avLst/>
          </a:prstGeom>
          <a:noFill/>
          <a:ln>
            <a:noFill/>
          </a:ln>
        </p:spPr>
        <p:txBody>
          <a:bodyPr anchorCtr="0" anchor="t" bIns="91425" lIns="91425" spcFirstLastPara="1" rIns="91425" wrap="square" tIns="91425">
            <a:noAutofit/>
          </a:bodyPr>
          <a:lstStyle/>
          <a:p>
            <a:pPr indent="-304800" lvl="0" marL="457200" rtl="0">
              <a:lnSpc>
                <a:spcPct val="100000"/>
              </a:lnSpc>
              <a:spcBef>
                <a:spcPts val="0"/>
              </a:spcBef>
              <a:spcAft>
                <a:spcPts val="0"/>
              </a:spcAft>
              <a:buSzPts val="1200"/>
              <a:buChar char="●"/>
            </a:pPr>
            <a:r>
              <a:rPr lang="en-GB" sz="1200"/>
              <a:t>It is what your users see- can be accessed on mobile as an app, or as a mobile website, or on laptops etc.</a:t>
            </a:r>
            <a:endParaRPr sz="1200"/>
          </a:p>
          <a:p>
            <a:pPr indent="-304800" lvl="0" marL="457200" rtl="0">
              <a:lnSpc>
                <a:spcPct val="100000"/>
              </a:lnSpc>
              <a:spcBef>
                <a:spcPts val="1000"/>
              </a:spcBef>
              <a:spcAft>
                <a:spcPts val="0"/>
              </a:spcAft>
              <a:buSzPts val="1200"/>
              <a:buChar char="●"/>
            </a:pPr>
            <a:r>
              <a:rPr lang="en-GB" sz="1200"/>
              <a:t>Accepts request from users and forwards it to the backend, subsequently receives response from backend and shows it to the user</a:t>
            </a:r>
            <a:br>
              <a:rPr lang="en-GB" sz="1200"/>
            </a:br>
            <a:endParaRPr sz="1200"/>
          </a:p>
          <a:p>
            <a:pPr indent="0" lvl="0" marL="0" rtl="0">
              <a:lnSpc>
                <a:spcPct val="115000"/>
              </a:lnSpc>
              <a:spcBef>
                <a:spcPts val="1000"/>
              </a:spcBef>
              <a:spcAft>
                <a:spcPts val="0"/>
              </a:spcAft>
              <a:buNone/>
            </a:pPr>
            <a:r>
              <a:rPr lang="en-GB"/>
              <a:t>Main concepts to get familiar with-</a:t>
            </a:r>
            <a:endParaRPr/>
          </a:p>
          <a:p>
            <a:pPr indent="-298450" lvl="0" marL="457200" rtl="0">
              <a:lnSpc>
                <a:spcPct val="115000"/>
              </a:lnSpc>
              <a:spcBef>
                <a:spcPts val="0"/>
              </a:spcBef>
              <a:spcAft>
                <a:spcPts val="0"/>
              </a:spcAft>
              <a:buSzPts val="1100"/>
              <a:buChar char="●"/>
            </a:pPr>
            <a:r>
              <a:rPr lang="en-GB" sz="1100"/>
              <a:t>HTML, CSS, Javascript, Typescript</a:t>
            </a:r>
            <a:endParaRPr sz="1100"/>
          </a:p>
          <a:p>
            <a:pPr indent="-298450" lvl="0" marL="457200" rtl="0">
              <a:lnSpc>
                <a:spcPct val="115000"/>
              </a:lnSpc>
              <a:spcBef>
                <a:spcPts val="0"/>
              </a:spcBef>
              <a:spcAft>
                <a:spcPts val="0"/>
              </a:spcAft>
              <a:buSzPts val="1100"/>
              <a:buChar char="●"/>
            </a:pPr>
            <a:r>
              <a:rPr lang="en-GB" sz="1100">
                <a:solidFill>
                  <a:schemeClr val="dk1"/>
                </a:solidFill>
              </a:rPr>
              <a:t>HTTP requests</a:t>
            </a:r>
            <a:endParaRPr sz="1100">
              <a:solidFill>
                <a:schemeClr val="dk1"/>
              </a:solidFill>
            </a:endParaRPr>
          </a:p>
          <a:p>
            <a:pPr indent="-298450" lvl="0" marL="457200" rtl="0">
              <a:lnSpc>
                <a:spcPct val="115000"/>
              </a:lnSpc>
              <a:spcBef>
                <a:spcPts val="0"/>
              </a:spcBef>
              <a:spcAft>
                <a:spcPts val="0"/>
              </a:spcAft>
              <a:buSzPts val="1100"/>
              <a:buChar char="●"/>
            </a:pPr>
            <a:r>
              <a:rPr lang="en-GB" sz="1100"/>
              <a:t>Ajax (or asynchronous calls to backend)</a:t>
            </a:r>
            <a:endParaRPr sz="1100"/>
          </a:p>
          <a:p>
            <a:pPr indent="-298450" lvl="0" marL="457200" rtl="0">
              <a:lnSpc>
                <a:spcPct val="115000"/>
              </a:lnSpc>
              <a:spcBef>
                <a:spcPts val="0"/>
              </a:spcBef>
              <a:spcAft>
                <a:spcPts val="0"/>
              </a:spcAft>
              <a:buSzPts val="1100"/>
              <a:buChar char="●"/>
            </a:pPr>
            <a:r>
              <a:rPr lang="en-GB" sz="1100"/>
              <a:t>Javascript frameworks and libraries (e.g. Angular, React, </a:t>
            </a:r>
            <a:r>
              <a:rPr lang="en-GB" sz="1100"/>
              <a:t>Vue.js</a:t>
            </a:r>
            <a:r>
              <a:rPr lang="en-GB" sz="1100"/>
              <a:t> )</a:t>
            </a:r>
            <a:endParaRPr sz="1100"/>
          </a:p>
          <a:p>
            <a:pPr indent="-298450" lvl="0" marL="457200" rtl="0">
              <a:lnSpc>
                <a:spcPct val="115000"/>
              </a:lnSpc>
              <a:spcBef>
                <a:spcPts val="0"/>
              </a:spcBef>
              <a:spcAft>
                <a:spcPts val="0"/>
              </a:spcAft>
              <a:buSzPts val="1100"/>
              <a:buChar char="●"/>
            </a:pPr>
            <a:r>
              <a:rPr lang="en-GB" sz="1100"/>
              <a:t>Styling frameworks (e.g. Bootstrap, Material)</a:t>
            </a:r>
            <a:endParaRPr sz="1100"/>
          </a:p>
          <a:p>
            <a:pPr indent="-298450" lvl="0" marL="457200" rtl="0">
              <a:lnSpc>
                <a:spcPct val="115000"/>
              </a:lnSpc>
              <a:spcBef>
                <a:spcPts val="0"/>
              </a:spcBef>
              <a:spcAft>
                <a:spcPts val="0"/>
              </a:spcAft>
              <a:buSzPts val="1100"/>
              <a:buChar char="●"/>
            </a:pPr>
            <a:r>
              <a:rPr lang="en-GB" sz="1100"/>
              <a:t>Package manager (e.g. NPM)</a:t>
            </a:r>
            <a:endParaRPr sz="1100"/>
          </a:p>
          <a:p>
            <a:pPr indent="-298450" lvl="0" marL="457200" rtl="0">
              <a:lnSpc>
                <a:spcPct val="115000"/>
              </a:lnSpc>
              <a:spcBef>
                <a:spcPts val="0"/>
              </a:spcBef>
              <a:spcAft>
                <a:spcPts val="0"/>
              </a:spcAft>
              <a:buSzPts val="1100"/>
              <a:buChar char="●"/>
            </a:pPr>
            <a:r>
              <a:rPr lang="en-GB" sz="1100"/>
              <a:t>Single Page Applications (SPAs)</a:t>
            </a:r>
            <a:endParaRPr sz="1100"/>
          </a:p>
          <a:p>
            <a:pPr indent="-298450" lvl="0" marL="457200" rtl="0">
              <a:lnSpc>
                <a:spcPct val="115000"/>
              </a:lnSpc>
              <a:spcBef>
                <a:spcPts val="0"/>
              </a:spcBef>
              <a:spcAft>
                <a:spcPts val="0"/>
              </a:spcAft>
              <a:buSzPts val="1100"/>
              <a:buChar char="●"/>
            </a:pPr>
            <a:r>
              <a:rPr lang="en-GB" sz="1100"/>
              <a:t>Developer tool in browser for debugging</a:t>
            </a:r>
            <a:endParaRPr sz="1100"/>
          </a:p>
          <a:p>
            <a:pPr indent="-298450" lvl="0" marL="457200" rtl="0">
              <a:lnSpc>
                <a:spcPct val="115000"/>
              </a:lnSpc>
              <a:spcBef>
                <a:spcPts val="0"/>
              </a:spcBef>
              <a:spcAft>
                <a:spcPts val="0"/>
              </a:spcAft>
              <a:buSzPts val="1100"/>
              <a:buChar char="●"/>
            </a:pPr>
            <a:r>
              <a:rPr lang="en-GB" sz="1100"/>
              <a:t>Responsive design</a:t>
            </a:r>
            <a:endParaRPr sz="1100"/>
          </a:p>
          <a:p>
            <a:pPr indent="-298450" lvl="0" marL="457200" rtl="0">
              <a:lnSpc>
                <a:spcPct val="115000"/>
              </a:lnSpc>
              <a:spcBef>
                <a:spcPts val="0"/>
              </a:spcBef>
              <a:spcAft>
                <a:spcPts val="0"/>
              </a:spcAft>
              <a:buSzPts val="1100"/>
              <a:buChar char="●"/>
            </a:pPr>
            <a:r>
              <a:rPr lang="en-GB" sz="1100"/>
              <a:t>Browser compatibility</a:t>
            </a:r>
            <a:endParaRPr sz="1100"/>
          </a:p>
          <a:p>
            <a:pPr indent="-304800" lvl="0" marL="457200" rtl="0">
              <a:lnSpc>
                <a:spcPct val="115000"/>
              </a:lnSpc>
              <a:spcBef>
                <a:spcPts val="0"/>
              </a:spcBef>
              <a:spcAft>
                <a:spcPts val="0"/>
              </a:spcAft>
              <a:buSzPts val="1200"/>
              <a:buChar char="●"/>
            </a:pPr>
            <a:r>
              <a:rPr lang="en-GB" sz="1200"/>
              <a:t>...</a:t>
            </a:r>
            <a:endParaRPr sz="1200"/>
          </a:p>
          <a:p>
            <a:pPr indent="0" lvl="0" marL="457200" rtl="0">
              <a:lnSpc>
                <a:spcPct val="115000"/>
              </a:lnSpc>
              <a:spcBef>
                <a:spcPts val="0"/>
              </a:spcBef>
              <a:spcAft>
                <a:spcPts val="0"/>
              </a:spcAft>
              <a:buNone/>
            </a:pPr>
            <a:r>
              <a:t/>
            </a:r>
            <a:endParaRPr sz="1200"/>
          </a:p>
          <a:p>
            <a:pPr indent="0" lvl="0" marL="0">
              <a:lnSpc>
                <a:spcPct val="115000"/>
              </a:lnSpc>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pic>
        <p:nvPicPr>
          <p:cNvPr id="166" name="Google Shape;166;p18"/>
          <p:cNvPicPr preferRelativeResize="0"/>
          <p:nvPr/>
        </p:nvPicPr>
        <p:blipFill>
          <a:blip r:embed="rId3">
            <a:alphaModFix/>
          </a:blip>
          <a:stretch>
            <a:fillRect/>
          </a:stretch>
        </p:blipFill>
        <p:spPr>
          <a:xfrm>
            <a:off x="813200" y="1431950"/>
            <a:ext cx="2104213" cy="975138"/>
          </a:xfrm>
          <a:prstGeom prst="rect">
            <a:avLst/>
          </a:prstGeom>
          <a:noFill/>
          <a:ln>
            <a:noFill/>
          </a:ln>
        </p:spPr>
      </p:pic>
      <p:pic>
        <p:nvPicPr>
          <p:cNvPr id="167" name="Google Shape;167;p18"/>
          <p:cNvPicPr preferRelativeResize="0"/>
          <p:nvPr/>
        </p:nvPicPr>
        <p:blipFill>
          <a:blip r:embed="rId4">
            <a:alphaModFix/>
          </a:blip>
          <a:stretch>
            <a:fillRect/>
          </a:stretch>
        </p:blipFill>
        <p:spPr>
          <a:xfrm>
            <a:off x="2031514" y="2691572"/>
            <a:ext cx="885899" cy="1442579"/>
          </a:xfrm>
          <a:prstGeom prst="rect">
            <a:avLst/>
          </a:prstGeom>
          <a:noFill/>
          <a:ln>
            <a:noFill/>
          </a:ln>
        </p:spPr>
      </p:pic>
      <p:pic>
        <p:nvPicPr>
          <p:cNvPr id="168" name="Google Shape;168;p18"/>
          <p:cNvPicPr preferRelativeResize="0"/>
          <p:nvPr/>
        </p:nvPicPr>
        <p:blipFill>
          <a:blip r:embed="rId5">
            <a:alphaModFix/>
          </a:blip>
          <a:stretch>
            <a:fillRect/>
          </a:stretch>
        </p:blipFill>
        <p:spPr>
          <a:xfrm>
            <a:off x="1030074" y="3367707"/>
            <a:ext cx="857203" cy="766445"/>
          </a:xfrm>
          <a:prstGeom prst="rect">
            <a:avLst/>
          </a:prstGeom>
          <a:noFill/>
          <a:ln>
            <a:noFill/>
          </a:ln>
        </p:spPr>
      </p:pic>
      <p:sp>
        <p:nvSpPr>
          <p:cNvPr id="169" name="Google Shape;169;p18"/>
          <p:cNvSpPr txBox="1"/>
          <p:nvPr/>
        </p:nvSpPr>
        <p:spPr>
          <a:xfrm>
            <a:off x="1030080" y="4331924"/>
            <a:ext cx="1894800" cy="26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Various frontends</a:t>
            </a:r>
            <a:endParaRPr/>
          </a:p>
        </p:txBody>
      </p:sp>
      <p:sp>
        <p:nvSpPr>
          <p:cNvPr id="170" name="Google Shape;170;p18"/>
          <p:cNvSpPr txBox="1"/>
          <p:nvPr>
            <p:ph type="title"/>
          </p:nvPr>
        </p:nvSpPr>
        <p:spPr>
          <a:xfrm>
            <a:off x="311700" y="149950"/>
            <a:ext cx="8520600" cy="448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Frontend: key responsibilities and main concepts </a:t>
            </a:r>
            <a:endParaRPr sz="1800"/>
          </a:p>
        </p:txBody>
      </p:sp>
      <p:sp>
        <p:nvSpPr>
          <p:cNvPr id="171" name="Google Shape;171;p18"/>
          <p:cNvSpPr txBox="1"/>
          <p:nvPr/>
        </p:nvSpPr>
        <p:spPr>
          <a:xfrm>
            <a:off x="3369525" y="727275"/>
            <a:ext cx="5266800" cy="3942000"/>
          </a:xfrm>
          <a:prstGeom prst="rect">
            <a:avLst/>
          </a:prstGeom>
          <a:noFill/>
          <a:ln>
            <a:noFill/>
          </a:ln>
        </p:spPr>
        <p:txBody>
          <a:bodyPr anchorCtr="0" anchor="t" bIns="91425" lIns="91425" spcFirstLastPara="1" rIns="91425" wrap="square" tIns="91425">
            <a:noAutofit/>
          </a:bodyPr>
          <a:lstStyle/>
          <a:p>
            <a:pPr indent="-304800" lvl="0" marL="457200" rtl="0">
              <a:lnSpc>
                <a:spcPct val="100000"/>
              </a:lnSpc>
              <a:spcBef>
                <a:spcPts val="0"/>
              </a:spcBef>
              <a:spcAft>
                <a:spcPts val="0"/>
              </a:spcAft>
              <a:buSzPts val="1200"/>
              <a:buChar char="●"/>
            </a:pPr>
            <a:r>
              <a:rPr lang="en-GB" sz="1200"/>
              <a:t>It is what your users see- can be accessed on mobile as an app, or as a mobile website, or on laptops etc.</a:t>
            </a:r>
            <a:endParaRPr sz="1200"/>
          </a:p>
          <a:p>
            <a:pPr indent="-304800" lvl="0" marL="457200" rtl="0">
              <a:lnSpc>
                <a:spcPct val="100000"/>
              </a:lnSpc>
              <a:spcBef>
                <a:spcPts val="1000"/>
              </a:spcBef>
              <a:spcAft>
                <a:spcPts val="0"/>
              </a:spcAft>
              <a:buSzPts val="1200"/>
              <a:buChar char="●"/>
            </a:pPr>
            <a:r>
              <a:rPr lang="en-GB" sz="1200"/>
              <a:t>Accepts request from users and forwards it to the backend, subsequently receives response from backend and shows it to the user</a:t>
            </a:r>
            <a:br>
              <a:rPr lang="en-GB" sz="1200"/>
            </a:br>
            <a:endParaRPr sz="1200"/>
          </a:p>
          <a:p>
            <a:pPr indent="0" lvl="0" marL="0" rtl="0">
              <a:lnSpc>
                <a:spcPct val="115000"/>
              </a:lnSpc>
              <a:spcBef>
                <a:spcPts val="1000"/>
              </a:spcBef>
              <a:spcAft>
                <a:spcPts val="0"/>
              </a:spcAft>
              <a:buNone/>
            </a:pPr>
            <a:r>
              <a:rPr lang="en-GB"/>
              <a:t>Main concepts to get familiar with-</a:t>
            </a:r>
            <a:endParaRPr/>
          </a:p>
          <a:p>
            <a:pPr indent="-298450" lvl="0" marL="457200" rtl="0">
              <a:lnSpc>
                <a:spcPct val="115000"/>
              </a:lnSpc>
              <a:spcBef>
                <a:spcPts val="0"/>
              </a:spcBef>
              <a:spcAft>
                <a:spcPts val="0"/>
              </a:spcAft>
              <a:buClr>
                <a:srgbClr val="DD7E6B"/>
              </a:buClr>
              <a:buSzPts val="1100"/>
              <a:buChar char="●"/>
            </a:pPr>
            <a:r>
              <a:rPr b="1" lang="en-GB" sz="1100">
                <a:solidFill>
                  <a:srgbClr val="DD7E6B"/>
                </a:solidFill>
              </a:rPr>
              <a:t>HTML, CSS, Javascript, Typescript</a:t>
            </a:r>
            <a:endParaRPr b="1" sz="1100">
              <a:solidFill>
                <a:srgbClr val="DD7E6B"/>
              </a:solidFill>
            </a:endParaRPr>
          </a:p>
          <a:p>
            <a:pPr indent="-298450" lvl="0" marL="457200" rtl="0">
              <a:lnSpc>
                <a:spcPct val="115000"/>
              </a:lnSpc>
              <a:spcBef>
                <a:spcPts val="0"/>
              </a:spcBef>
              <a:spcAft>
                <a:spcPts val="0"/>
              </a:spcAft>
              <a:buClr>
                <a:srgbClr val="DD7E6B"/>
              </a:buClr>
              <a:buSzPts val="1100"/>
              <a:buChar char="●"/>
            </a:pPr>
            <a:r>
              <a:rPr b="1" lang="en-GB" sz="1100">
                <a:solidFill>
                  <a:srgbClr val="DD7E6B"/>
                </a:solidFill>
              </a:rPr>
              <a:t>HTTP requests</a:t>
            </a:r>
            <a:endParaRPr b="1" sz="1100">
              <a:solidFill>
                <a:srgbClr val="DD7E6B"/>
              </a:solidFill>
            </a:endParaRPr>
          </a:p>
          <a:p>
            <a:pPr indent="-298450" lvl="0" marL="457200" rtl="0">
              <a:lnSpc>
                <a:spcPct val="115000"/>
              </a:lnSpc>
              <a:spcBef>
                <a:spcPts val="0"/>
              </a:spcBef>
              <a:spcAft>
                <a:spcPts val="0"/>
              </a:spcAft>
              <a:buSzPts val="1100"/>
              <a:buChar char="●"/>
            </a:pPr>
            <a:r>
              <a:rPr b="1" lang="en-GB" sz="1100">
                <a:solidFill>
                  <a:srgbClr val="DD7E6B"/>
                </a:solidFill>
              </a:rPr>
              <a:t>Ajax</a:t>
            </a:r>
            <a:r>
              <a:rPr lang="en-GB" sz="1100"/>
              <a:t> (or asynchronous calls to backend)</a:t>
            </a:r>
            <a:endParaRPr sz="1100"/>
          </a:p>
          <a:p>
            <a:pPr indent="-298450" lvl="0" marL="457200" rtl="0">
              <a:lnSpc>
                <a:spcPct val="115000"/>
              </a:lnSpc>
              <a:spcBef>
                <a:spcPts val="0"/>
              </a:spcBef>
              <a:spcAft>
                <a:spcPts val="0"/>
              </a:spcAft>
              <a:buSzPts val="1100"/>
              <a:buChar char="●"/>
            </a:pPr>
            <a:r>
              <a:rPr lang="en-GB" sz="1100"/>
              <a:t>Javascript frameworks and libraries (e.g. Angular, React, Vue.js )</a:t>
            </a:r>
            <a:endParaRPr sz="1100"/>
          </a:p>
          <a:p>
            <a:pPr indent="-298450" lvl="0" marL="457200" rtl="0">
              <a:lnSpc>
                <a:spcPct val="115000"/>
              </a:lnSpc>
              <a:spcBef>
                <a:spcPts val="0"/>
              </a:spcBef>
              <a:spcAft>
                <a:spcPts val="0"/>
              </a:spcAft>
              <a:buSzPts val="1100"/>
              <a:buChar char="●"/>
            </a:pPr>
            <a:r>
              <a:rPr lang="en-GB" sz="1100"/>
              <a:t>Styling frameworks (e.g. </a:t>
            </a:r>
            <a:r>
              <a:rPr b="1" lang="en-GB" sz="1100">
                <a:solidFill>
                  <a:srgbClr val="DD7E6B"/>
                </a:solidFill>
              </a:rPr>
              <a:t>Bootstrap</a:t>
            </a:r>
            <a:r>
              <a:rPr lang="en-GB" sz="1100"/>
              <a:t>, Material)</a:t>
            </a:r>
            <a:endParaRPr sz="1100"/>
          </a:p>
          <a:p>
            <a:pPr indent="-298450" lvl="0" marL="457200" rtl="0">
              <a:lnSpc>
                <a:spcPct val="115000"/>
              </a:lnSpc>
              <a:spcBef>
                <a:spcPts val="0"/>
              </a:spcBef>
              <a:spcAft>
                <a:spcPts val="0"/>
              </a:spcAft>
              <a:buSzPts val="1100"/>
              <a:buChar char="●"/>
            </a:pPr>
            <a:r>
              <a:rPr lang="en-GB" sz="1100"/>
              <a:t>Package manager (e.g. </a:t>
            </a:r>
            <a:r>
              <a:rPr b="1" lang="en-GB" sz="1100">
                <a:solidFill>
                  <a:srgbClr val="DD7E6B"/>
                </a:solidFill>
              </a:rPr>
              <a:t>NPM</a:t>
            </a:r>
            <a:r>
              <a:rPr lang="en-GB" sz="1100"/>
              <a:t>)</a:t>
            </a:r>
            <a:endParaRPr sz="1100"/>
          </a:p>
          <a:p>
            <a:pPr indent="-298450" lvl="0" marL="457200" rtl="0">
              <a:lnSpc>
                <a:spcPct val="115000"/>
              </a:lnSpc>
              <a:spcBef>
                <a:spcPts val="0"/>
              </a:spcBef>
              <a:spcAft>
                <a:spcPts val="0"/>
              </a:spcAft>
              <a:buSzPts val="1100"/>
              <a:buChar char="●"/>
            </a:pPr>
            <a:r>
              <a:rPr lang="en-GB" sz="1100"/>
              <a:t>Single Page Applications (SPAs)</a:t>
            </a:r>
            <a:endParaRPr sz="1100"/>
          </a:p>
          <a:p>
            <a:pPr indent="-298450" lvl="0" marL="457200" rtl="0">
              <a:lnSpc>
                <a:spcPct val="115000"/>
              </a:lnSpc>
              <a:spcBef>
                <a:spcPts val="0"/>
              </a:spcBef>
              <a:spcAft>
                <a:spcPts val="0"/>
              </a:spcAft>
              <a:buSzPts val="1100"/>
              <a:buChar char="●"/>
            </a:pPr>
            <a:r>
              <a:rPr b="1" lang="en-GB" sz="1100">
                <a:solidFill>
                  <a:srgbClr val="DD7E6B"/>
                </a:solidFill>
              </a:rPr>
              <a:t>Developer tool</a:t>
            </a:r>
            <a:r>
              <a:rPr lang="en-GB" sz="1100"/>
              <a:t> in browser for debugging</a:t>
            </a:r>
            <a:endParaRPr sz="1100"/>
          </a:p>
          <a:p>
            <a:pPr indent="-298450" lvl="0" marL="457200" rtl="0">
              <a:lnSpc>
                <a:spcPct val="115000"/>
              </a:lnSpc>
              <a:spcBef>
                <a:spcPts val="0"/>
              </a:spcBef>
              <a:spcAft>
                <a:spcPts val="0"/>
              </a:spcAft>
              <a:buSzPts val="1100"/>
              <a:buChar char="●"/>
            </a:pPr>
            <a:r>
              <a:rPr lang="en-GB" sz="1100"/>
              <a:t>Responsive design</a:t>
            </a:r>
            <a:endParaRPr sz="1100"/>
          </a:p>
          <a:p>
            <a:pPr indent="-298450" lvl="0" marL="457200" rtl="0">
              <a:lnSpc>
                <a:spcPct val="115000"/>
              </a:lnSpc>
              <a:spcBef>
                <a:spcPts val="0"/>
              </a:spcBef>
              <a:spcAft>
                <a:spcPts val="0"/>
              </a:spcAft>
              <a:buSzPts val="1100"/>
              <a:buChar char="●"/>
            </a:pPr>
            <a:r>
              <a:rPr lang="en-GB" sz="1100"/>
              <a:t>Browser compatibility</a:t>
            </a:r>
            <a:endParaRPr sz="1100"/>
          </a:p>
          <a:p>
            <a:pPr indent="-304800" lvl="0" marL="457200" rtl="0">
              <a:lnSpc>
                <a:spcPct val="115000"/>
              </a:lnSpc>
              <a:spcBef>
                <a:spcPts val="0"/>
              </a:spcBef>
              <a:spcAft>
                <a:spcPts val="0"/>
              </a:spcAft>
              <a:buSzPts val="1200"/>
              <a:buChar char="●"/>
            </a:pPr>
            <a:r>
              <a:rPr lang="en-GB" sz="1200"/>
              <a:t>...</a:t>
            </a:r>
            <a:endParaRPr sz="1200"/>
          </a:p>
          <a:p>
            <a:pPr indent="0" lvl="0" marL="457200" rtl="0">
              <a:lnSpc>
                <a:spcPct val="115000"/>
              </a:lnSpc>
              <a:spcBef>
                <a:spcPts val="0"/>
              </a:spcBef>
              <a:spcAft>
                <a:spcPts val="0"/>
              </a:spcAft>
              <a:buNone/>
            </a:pPr>
            <a:r>
              <a:t/>
            </a:r>
            <a:endParaRPr sz="1200"/>
          </a:p>
          <a:p>
            <a:pPr indent="0" lvl="0" marL="0" rtl="0">
              <a:lnSpc>
                <a:spcPct val="115000"/>
              </a:lnSpc>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9"/>
          <p:cNvSpPr txBox="1"/>
          <p:nvPr/>
        </p:nvSpPr>
        <p:spPr>
          <a:xfrm>
            <a:off x="3374125" y="745300"/>
            <a:ext cx="5266800" cy="4167900"/>
          </a:xfrm>
          <a:prstGeom prst="rect">
            <a:avLst/>
          </a:prstGeom>
          <a:noFill/>
          <a:ln>
            <a:noFill/>
          </a:ln>
        </p:spPr>
        <p:txBody>
          <a:bodyPr anchorCtr="0" anchor="t" bIns="91425" lIns="91425" spcFirstLastPara="1" rIns="91425" wrap="square" tIns="91425">
            <a:noAutofit/>
          </a:bodyPr>
          <a:lstStyle/>
          <a:p>
            <a:pPr indent="-304800" lvl="0" marL="457200" rtl="0">
              <a:lnSpc>
                <a:spcPct val="100000"/>
              </a:lnSpc>
              <a:spcBef>
                <a:spcPts val="0"/>
              </a:spcBef>
              <a:spcAft>
                <a:spcPts val="0"/>
              </a:spcAft>
              <a:buSzPts val="1200"/>
              <a:buChar char="●"/>
            </a:pPr>
            <a:r>
              <a:rPr lang="en-GB" sz="1200"/>
              <a:t>Handles business logic for your application- you write a single backend application which is typically consumed by various frontends</a:t>
            </a:r>
            <a:endParaRPr sz="1200"/>
          </a:p>
          <a:p>
            <a:pPr indent="-304800" lvl="0" marL="457200" rtl="0">
              <a:lnSpc>
                <a:spcPct val="100000"/>
              </a:lnSpc>
              <a:spcBef>
                <a:spcPts val="1000"/>
              </a:spcBef>
              <a:spcAft>
                <a:spcPts val="0"/>
              </a:spcAft>
              <a:buSzPts val="1200"/>
              <a:buChar char="●"/>
            </a:pPr>
            <a:r>
              <a:rPr lang="en-GB" sz="1200"/>
              <a:t>Coordinates with frontend and database</a:t>
            </a:r>
            <a:br>
              <a:rPr lang="en-GB" sz="1200"/>
            </a:br>
            <a:endParaRPr sz="1200"/>
          </a:p>
          <a:p>
            <a:pPr indent="0" lvl="0" marL="0" rtl="0">
              <a:lnSpc>
                <a:spcPct val="115000"/>
              </a:lnSpc>
              <a:spcBef>
                <a:spcPts val="1000"/>
              </a:spcBef>
              <a:spcAft>
                <a:spcPts val="0"/>
              </a:spcAft>
              <a:buNone/>
            </a:pPr>
            <a:r>
              <a:rPr lang="en-GB"/>
              <a:t>Main concepts to get familiar with-</a:t>
            </a:r>
            <a:endParaRPr/>
          </a:p>
          <a:p>
            <a:pPr indent="-298450" lvl="0" marL="457200" rtl="0">
              <a:lnSpc>
                <a:spcPct val="115000"/>
              </a:lnSpc>
              <a:spcBef>
                <a:spcPts val="0"/>
              </a:spcBef>
              <a:spcAft>
                <a:spcPts val="0"/>
              </a:spcAft>
              <a:buSzPts val="1100"/>
              <a:buChar char="●"/>
            </a:pPr>
            <a:r>
              <a:rPr lang="en-GB" sz="1100"/>
              <a:t>REST API</a:t>
            </a:r>
            <a:endParaRPr sz="1100"/>
          </a:p>
          <a:p>
            <a:pPr indent="-298450" lvl="0" marL="457200" rtl="0">
              <a:lnSpc>
                <a:spcPct val="115000"/>
              </a:lnSpc>
              <a:spcBef>
                <a:spcPts val="0"/>
              </a:spcBef>
              <a:spcAft>
                <a:spcPts val="0"/>
              </a:spcAft>
              <a:buSzPts val="1100"/>
              <a:buChar char="●"/>
            </a:pPr>
            <a:r>
              <a:rPr lang="en-GB" sz="1100"/>
              <a:t>JSON data format</a:t>
            </a:r>
            <a:endParaRPr sz="1100"/>
          </a:p>
          <a:p>
            <a:pPr indent="-298450" lvl="0" marL="457200" rtl="0">
              <a:lnSpc>
                <a:spcPct val="115000"/>
              </a:lnSpc>
              <a:spcBef>
                <a:spcPts val="0"/>
              </a:spcBef>
              <a:spcAft>
                <a:spcPts val="0"/>
              </a:spcAft>
              <a:buSzPts val="1100"/>
              <a:buChar char="●"/>
            </a:pPr>
            <a:r>
              <a:rPr lang="en-GB" sz="1100"/>
              <a:t>Programming languages (e.g. PHP, Python, Java)</a:t>
            </a:r>
            <a:endParaRPr sz="1100"/>
          </a:p>
          <a:p>
            <a:pPr indent="-298450" lvl="0" marL="457200" rtl="0">
              <a:lnSpc>
                <a:spcPct val="115000"/>
              </a:lnSpc>
              <a:spcBef>
                <a:spcPts val="0"/>
              </a:spcBef>
              <a:spcAft>
                <a:spcPts val="0"/>
              </a:spcAft>
              <a:buSzPts val="1100"/>
              <a:buChar char="●"/>
            </a:pPr>
            <a:r>
              <a:rPr lang="en-GB" sz="1100"/>
              <a:t>Backend frameworks (e.g. Django Rest, .NET core, Ruby on Rails, Express)</a:t>
            </a:r>
            <a:endParaRPr sz="1100"/>
          </a:p>
          <a:p>
            <a:pPr indent="-298450" lvl="0" marL="457200" rtl="0">
              <a:lnSpc>
                <a:spcPct val="115000"/>
              </a:lnSpc>
              <a:spcBef>
                <a:spcPts val="0"/>
              </a:spcBef>
              <a:spcAft>
                <a:spcPts val="0"/>
              </a:spcAft>
              <a:buSzPts val="1100"/>
              <a:buChar char="●"/>
            </a:pPr>
            <a:r>
              <a:rPr lang="en-GB" sz="1100"/>
              <a:t>Object Relational Mapping (ORM)</a:t>
            </a:r>
            <a:endParaRPr sz="1100"/>
          </a:p>
          <a:p>
            <a:pPr indent="-298450" lvl="0" marL="457200" rtl="0">
              <a:lnSpc>
                <a:spcPct val="115000"/>
              </a:lnSpc>
              <a:spcBef>
                <a:spcPts val="0"/>
              </a:spcBef>
              <a:spcAft>
                <a:spcPts val="0"/>
              </a:spcAft>
              <a:buSzPts val="1100"/>
              <a:buChar char="●"/>
            </a:pPr>
            <a:r>
              <a:rPr lang="en-GB" sz="1100"/>
              <a:t>Request routing</a:t>
            </a:r>
            <a:endParaRPr sz="1100"/>
          </a:p>
          <a:p>
            <a:pPr indent="-298450" lvl="0" marL="457200" rtl="0">
              <a:lnSpc>
                <a:spcPct val="115000"/>
              </a:lnSpc>
              <a:spcBef>
                <a:spcPts val="0"/>
              </a:spcBef>
              <a:spcAft>
                <a:spcPts val="0"/>
              </a:spcAft>
              <a:buSzPts val="1100"/>
              <a:buChar char="●"/>
            </a:pPr>
            <a:r>
              <a:rPr lang="en-GB" sz="1100"/>
              <a:t>Security concerns</a:t>
            </a:r>
            <a:endParaRPr sz="1100"/>
          </a:p>
          <a:p>
            <a:pPr indent="-298450" lvl="0" marL="457200" rtl="0">
              <a:lnSpc>
                <a:spcPct val="115000"/>
              </a:lnSpc>
              <a:spcBef>
                <a:spcPts val="0"/>
              </a:spcBef>
              <a:spcAft>
                <a:spcPts val="0"/>
              </a:spcAft>
              <a:buSzPts val="1100"/>
              <a:buChar char="●"/>
            </a:pPr>
            <a:r>
              <a:rPr lang="en-GB" sz="1100"/>
              <a:t>Architecture (e.g. MVC, MVVM)</a:t>
            </a:r>
            <a:endParaRPr sz="1100"/>
          </a:p>
          <a:p>
            <a:pPr indent="-298450" lvl="0" marL="457200" rtl="0">
              <a:lnSpc>
                <a:spcPct val="115000"/>
              </a:lnSpc>
              <a:spcBef>
                <a:spcPts val="0"/>
              </a:spcBef>
              <a:spcAft>
                <a:spcPts val="0"/>
              </a:spcAft>
              <a:buSzPts val="1100"/>
              <a:buChar char="●"/>
            </a:pPr>
            <a:r>
              <a:rPr lang="en-GB" sz="1100"/>
              <a:t>Session management</a:t>
            </a:r>
            <a:endParaRPr sz="1100"/>
          </a:p>
          <a:p>
            <a:pPr indent="-298450" lvl="0" marL="457200" rtl="0">
              <a:lnSpc>
                <a:spcPct val="115000"/>
              </a:lnSpc>
              <a:spcBef>
                <a:spcPts val="0"/>
              </a:spcBef>
              <a:spcAft>
                <a:spcPts val="0"/>
              </a:spcAft>
              <a:buSzPts val="1100"/>
              <a:buChar char="●"/>
            </a:pPr>
            <a:r>
              <a:rPr lang="en-GB" sz="1100"/>
              <a:t>...</a:t>
            </a:r>
            <a:endParaRPr sz="1100"/>
          </a:p>
          <a:p>
            <a:pPr indent="0" lvl="0" marL="0" rtl="0">
              <a:lnSpc>
                <a:spcPct val="115000"/>
              </a:lnSpc>
              <a:spcBef>
                <a:spcPts val="0"/>
              </a:spcBef>
              <a:spcAft>
                <a:spcPts val="0"/>
              </a:spcAft>
              <a:buNone/>
            </a:pPr>
            <a:r>
              <a:t/>
            </a:r>
            <a:endParaRPr/>
          </a:p>
        </p:txBody>
      </p:sp>
      <p:sp>
        <p:nvSpPr>
          <p:cNvPr id="177" name="Google Shape;177;p19"/>
          <p:cNvSpPr txBox="1"/>
          <p:nvPr>
            <p:ph type="title"/>
          </p:nvPr>
        </p:nvSpPr>
        <p:spPr>
          <a:xfrm>
            <a:off x="311700" y="149950"/>
            <a:ext cx="8520600" cy="448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Backend</a:t>
            </a:r>
            <a:r>
              <a:rPr lang="en-GB" sz="1800"/>
              <a:t>: key responsibilities and main concepts </a:t>
            </a:r>
            <a:endParaRPr sz="1800"/>
          </a:p>
        </p:txBody>
      </p:sp>
      <p:sp>
        <p:nvSpPr>
          <p:cNvPr id="178" name="Google Shape;178;p19"/>
          <p:cNvSpPr/>
          <p:nvPr/>
        </p:nvSpPr>
        <p:spPr>
          <a:xfrm>
            <a:off x="632358" y="1220200"/>
            <a:ext cx="1992300" cy="2702100"/>
          </a:xfrm>
          <a:prstGeom prst="rect">
            <a:avLst/>
          </a:prstGeom>
          <a:solidFill>
            <a:schemeClr val="lt1"/>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GB"/>
              <a:t>backend</a:t>
            </a:r>
            <a:endParaRPr/>
          </a:p>
        </p:txBody>
      </p:sp>
      <p:cxnSp>
        <p:nvCxnSpPr>
          <p:cNvPr id="179" name="Google Shape;179;p19"/>
          <p:cNvCxnSpPr/>
          <p:nvPr/>
        </p:nvCxnSpPr>
        <p:spPr>
          <a:xfrm flipH="1">
            <a:off x="961625" y="1219050"/>
            <a:ext cx="4500" cy="2705400"/>
          </a:xfrm>
          <a:prstGeom prst="straightConnector1">
            <a:avLst/>
          </a:prstGeom>
          <a:noFill/>
          <a:ln cap="flat" cmpd="sng" w="9525">
            <a:solidFill>
              <a:schemeClr val="dk2"/>
            </a:solidFill>
            <a:prstDash val="solid"/>
            <a:round/>
            <a:headEnd len="med" w="med" type="none"/>
            <a:tailEnd len="med" w="med" type="none"/>
          </a:ln>
        </p:spPr>
      </p:cxnSp>
      <p:sp>
        <p:nvSpPr>
          <p:cNvPr id="180" name="Google Shape;180;p19"/>
          <p:cNvSpPr txBox="1"/>
          <p:nvPr/>
        </p:nvSpPr>
        <p:spPr>
          <a:xfrm>
            <a:off x="680875" y="1357075"/>
            <a:ext cx="228900" cy="2328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t/>
            </a:r>
            <a:endParaRPr sz="1000"/>
          </a:p>
          <a:p>
            <a:pPr indent="0" lvl="0" marL="0" rtl="0">
              <a:spcBef>
                <a:spcPts val="0"/>
              </a:spcBef>
              <a:spcAft>
                <a:spcPts val="0"/>
              </a:spcAft>
              <a:buNone/>
            </a:pPr>
            <a:r>
              <a:rPr lang="en-GB" sz="1000"/>
              <a:t>REST</a:t>
            </a:r>
            <a:endParaRPr sz="1000"/>
          </a:p>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rPr lang="en-GB" sz="1000"/>
              <a:t>API</a:t>
            </a:r>
            <a:endParaRPr sz="1000"/>
          </a:p>
        </p:txBody>
      </p:sp>
      <p:cxnSp>
        <p:nvCxnSpPr>
          <p:cNvPr id="181" name="Google Shape;181;p19"/>
          <p:cNvCxnSpPr/>
          <p:nvPr/>
        </p:nvCxnSpPr>
        <p:spPr>
          <a:xfrm flipH="1">
            <a:off x="2305575" y="1219050"/>
            <a:ext cx="4500" cy="2705400"/>
          </a:xfrm>
          <a:prstGeom prst="straightConnector1">
            <a:avLst/>
          </a:prstGeom>
          <a:noFill/>
          <a:ln cap="flat" cmpd="sng" w="9525">
            <a:solidFill>
              <a:schemeClr val="dk2"/>
            </a:solidFill>
            <a:prstDash val="solid"/>
            <a:round/>
            <a:headEnd len="med" w="med" type="none"/>
            <a:tailEnd len="med" w="med" type="none"/>
          </a:ln>
        </p:spPr>
      </p:cxnSp>
      <p:sp>
        <p:nvSpPr>
          <p:cNvPr id="182" name="Google Shape;182;p19"/>
          <p:cNvSpPr txBox="1"/>
          <p:nvPr/>
        </p:nvSpPr>
        <p:spPr>
          <a:xfrm>
            <a:off x="2354925" y="1403675"/>
            <a:ext cx="228900" cy="2328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rPr lang="en-GB" sz="1000"/>
              <a:t>ORM</a:t>
            </a:r>
            <a:endParaRPr sz="1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0"/>
          <p:cNvSpPr txBox="1"/>
          <p:nvPr/>
        </p:nvSpPr>
        <p:spPr>
          <a:xfrm>
            <a:off x="3374125" y="745300"/>
            <a:ext cx="5266800" cy="4167900"/>
          </a:xfrm>
          <a:prstGeom prst="rect">
            <a:avLst/>
          </a:prstGeom>
          <a:noFill/>
          <a:ln>
            <a:noFill/>
          </a:ln>
        </p:spPr>
        <p:txBody>
          <a:bodyPr anchorCtr="0" anchor="t" bIns="91425" lIns="91425" spcFirstLastPara="1" rIns="91425" wrap="square" tIns="91425">
            <a:noAutofit/>
          </a:bodyPr>
          <a:lstStyle/>
          <a:p>
            <a:pPr indent="-304800" lvl="0" marL="457200" rtl="0">
              <a:lnSpc>
                <a:spcPct val="100000"/>
              </a:lnSpc>
              <a:spcBef>
                <a:spcPts val="0"/>
              </a:spcBef>
              <a:spcAft>
                <a:spcPts val="0"/>
              </a:spcAft>
              <a:buSzPts val="1200"/>
              <a:buChar char="●"/>
            </a:pPr>
            <a:r>
              <a:rPr lang="en-GB" sz="1200"/>
              <a:t>Handles business logic for your application- you write a single backend application which is typically consumed by various frontends</a:t>
            </a:r>
            <a:endParaRPr sz="1200"/>
          </a:p>
          <a:p>
            <a:pPr indent="-304800" lvl="0" marL="457200" rtl="0">
              <a:lnSpc>
                <a:spcPct val="100000"/>
              </a:lnSpc>
              <a:spcBef>
                <a:spcPts val="1000"/>
              </a:spcBef>
              <a:spcAft>
                <a:spcPts val="0"/>
              </a:spcAft>
              <a:buSzPts val="1200"/>
              <a:buChar char="●"/>
            </a:pPr>
            <a:r>
              <a:rPr lang="en-GB" sz="1200"/>
              <a:t>Coordinates with frontend and database</a:t>
            </a:r>
            <a:br>
              <a:rPr lang="en-GB" sz="1200"/>
            </a:br>
            <a:endParaRPr sz="1200"/>
          </a:p>
          <a:p>
            <a:pPr indent="0" lvl="0" marL="0" rtl="0">
              <a:lnSpc>
                <a:spcPct val="115000"/>
              </a:lnSpc>
              <a:spcBef>
                <a:spcPts val="1000"/>
              </a:spcBef>
              <a:spcAft>
                <a:spcPts val="0"/>
              </a:spcAft>
              <a:buNone/>
            </a:pPr>
            <a:r>
              <a:rPr lang="en-GB"/>
              <a:t>Main concepts to get familiar with-</a:t>
            </a:r>
            <a:endParaRPr/>
          </a:p>
          <a:p>
            <a:pPr indent="-298450" lvl="0" marL="457200" rtl="0">
              <a:lnSpc>
                <a:spcPct val="115000"/>
              </a:lnSpc>
              <a:spcBef>
                <a:spcPts val="0"/>
              </a:spcBef>
              <a:spcAft>
                <a:spcPts val="0"/>
              </a:spcAft>
              <a:buClr>
                <a:srgbClr val="DD7E6B"/>
              </a:buClr>
              <a:buSzPts val="1100"/>
              <a:buChar char="●"/>
            </a:pPr>
            <a:r>
              <a:rPr b="1" lang="en-GB" sz="1100">
                <a:solidFill>
                  <a:srgbClr val="DD7E6B"/>
                </a:solidFill>
              </a:rPr>
              <a:t>REST API</a:t>
            </a:r>
            <a:endParaRPr b="1" sz="1100">
              <a:solidFill>
                <a:srgbClr val="DD7E6B"/>
              </a:solidFill>
            </a:endParaRPr>
          </a:p>
          <a:p>
            <a:pPr indent="-298450" lvl="0" marL="457200" rtl="0">
              <a:lnSpc>
                <a:spcPct val="115000"/>
              </a:lnSpc>
              <a:spcBef>
                <a:spcPts val="0"/>
              </a:spcBef>
              <a:spcAft>
                <a:spcPts val="0"/>
              </a:spcAft>
              <a:buSzPts val="1100"/>
              <a:buChar char="●"/>
            </a:pPr>
            <a:r>
              <a:rPr b="1" lang="en-GB" sz="1100">
                <a:solidFill>
                  <a:srgbClr val="DD7E6B"/>
                </a:solidFill>
              </a:rPr>
              <a:t>JSON</a:t>
            </a:r>
            <a:r>
              <a:rPr lang="en-GB" sz="1100"/>
              <a:t> data format</a:t>
            </a:r>
            <a:endParaRPr sz="1100"/>
          </a:p>
          <a:p>
            <a:pPr indent="-298450" lvl="0" marL="457200" rtl="0">
              <a:lnSpc>
                <a:spcPct val="115000"/>
              </a:lnSpc>
              <a:spcBef>
                <a:spcPts val="0"/>
              </a:spcBef>
              <a:spcAft>
                <a:spcPts val="0"/>
              </a:spcAft>
              <a:buSzPts val="1100"/>
              <a:buChar char="●"/>
            </a:pPr>
            <a:r>
              <a:rPr lang="en-GB" sz="1100"/>
              <a:t>Programming languages (e.g. PHP, Python, Java, </a:t>
            </a:r>
            <a:r>
              <a:rPr b="1" lang="en-GB" sz="1100">
                <a:solidFill>
                  <a:srgbClr val="DD7E6B"/>
                </a:solidFill>
              </a:rPr>
              <a:t>Javascript</a:t>
            </a:r>
            <a:r>
              <a:rPr lang="en-GB" sz="1100"/>
              <a:t>)</a:t>
            </a:r>
            <a:endParaRPr sz="1100"/>
          </a:p>
          <a:p>
            <a:pPr indent="-298450" lvl="0" marL="457200" rtl="0">
              <a:lnSpc>
                <a:spcPct val="115000"/>
              </a:lnSpc>
              <a:spcBef>
                <a:spcPts val="0"/>
              </a:spcBef>
              <a:spcAft>
                <a:spcPts val="0"/>
              </a:spcAft>
              <a:buSzPts val="1100"/>
              <a:buChar char="●"/>
            </a:pPr>
            <a:r>
              <a:rPr lang="en-GB" sz="1100"/>
              <a:t>Backend frameworks (e.g. Django Rest, .NET core, Ruby on Rails, </a:t>
            </a:r>
            <a:r>
              <a:rPr b="1" lang="en-GB" sz="1100">
                <a:solidFill>
                  <a:srgbClr val="DD7E6B"/>
                </a:solidFill>
              </a:rPr>
              <a:t>Express</a:t>
            </a:r>
            <a:r>
              <a:rPr lang="en-GB" sz="1100"/>
              <a:t>)</a:t>
            </a:r>
            <a:endParaRPr sz="1100"/>
          </a:p>
          <a:p>
            <a:pPr indent="-298450" lvl="0" marL="457200" rtl="0">
              <a:lnSpc>
                <a:spcPct val="115000"/>
              </a:lnSpc>
              <a:spcBef>
                <a:spcPts val="0"/>
              </a:spcBef>
              <a:spcAft>
                <a:spcPts val="0"/>
              </a:spcAft>
              <a:buSzPts val="1100"/>
              <a:buChar char="●"/>
            </a:pPr>
            <a:r>
              <a:rPr lang="en-GB" sz="1100"/>
              <a:t>Object Relational Mapping (</a:t>
            </a:r>
            <a:r>
              <a:rPr b="1" lang="en-GB" sz="1100">
                <a:solidFill>
                  <a:srgbClr val="DD7E6B"/>
                </a:solidFill>
              </a:rPr>
              <a:t>ORM</a:t>
            </a:r>
            <a:r>
              <a:rPr lang="en-GB" sz="1100"/>
              <a:t>)</a:t>
            </a:r>
            <a:endParaRPr sz="1100"/>
          </a:p>
          <a:p>
            <a:pPr indent="-298450" lvl="0" marL="457200" rtl="0">
              <a:lnSpc>
                <a:spcPct val="115000"/>
              </a:lnSpc>
              <a:spcBef>
                <a:spcPts val="0"/>
              </a:spcBef>
              <a:spcAft>
                <a:spcPts val="0"/>
              </a:spcAft>
              <a:buSzPts val="1100"/>
              <a:buChar char="●"/>
            </a:pPr>
            <a:r>
              <a:rPr lang="en-GB" sz="1100"/>
              <a:t>Request routing</a:t>
            </a:r>
            <a:endParaRPr sz="1100"/>
          </a:p>
          <a:p>
            <a:pPr indent="-298450" lvl="0" marL="457200" rtl="0">
              <a:lnSpc>
                <a:spcPct val="115000"/>
              </a:lnSpc>
              <a:spcBef>
                <a:spcPts val="0"/>
              </a:spcBef>
              <a:spcAft>
                <a:spcPts val="0"/>
              </a:spcAft>
              <a:buSzPts val="1100"/>
              <a:buChar char="●"/>
            </a:pPr>
            <a:r>
              <a:rPr lang="en-GB" sz="1100"/>
              <a:t>Security concerns</a:t>
            </a:r>
            <a:endParaRPr sz="1100"/>
          </a:p>
          <a:p>
            <a:pPr indent="-298450" lvl="0" marL="457200" rtl="0">
              <a:lnSpc>
                <a:spcPct val="115000"/>
              </a:lnSpc>
              <a:spcBef>
                <a:spcPts val="0"/>
              </a:spcBef>
              <a:spcAft>
                <a:spcPts val="0"/>
              </a:spcAft>
              <a:buSzPts val="1100"/>
              <a:buChar char="●"/>
            </a:pPr>
            <a:r>
              <a:rPr lang="en-GB" sz="1100"/>
              <a:t>Architecture (e.g. MVC, MVVM)</a:t>
            </a:r>
            <a:endParaRPr sz="1100"/>
          </a:p>
          <a:p>
            <a:pPr indent="-298450" lvl="0" marL="457200" rtl="0">
              <a:lnSpc>
                <a:spcPct val="115000"/>
              </a:lnSpc>
              <a:spcBef>
                <a:spcPts val="0"/>
              </a:spcBef>
              <a:spcAft>
                <a:spcPts val="0"/>
              </a:spcAft>
              <a:buSzPts val="1100"/>
              <a:buChar char="●"/>
            </a:pPr>
            <a:r>
              <a:rPr lang="en-GB" sz="1100"/>
              <a:t>Session management</a:t>
            </a:r>
            <a:endParaRPr sz="1100"/>
          </a:p>
          <a:p>
            <a:pPr indent="-298450" lvl="0" marL="457200" rtl="0">
              <a:lnSpc>
                <a:spcPct val="115000"/>
              </a:lnSpc>
              <a:spcBef>
                <a:spcPts val="0"/>
              </a:spcBef>
              <a:spcAft>
                <a:spcPts val="0"/>
              </a:spcAft>
              <a:buSzPts val="1100"/>
              <a:buChar char="●"/>
            </a:pPr>
            <a:r>
              <a:rPr lang="en-GB" sz="1100"/>
              <a:t>...</a:t>
            </a:r>
            <a:endParaRPr sz="1100"/>
          </a:p>
          <a:p>
            <a:pPr indent="0" lvl="0" marL="0" rtl="0">
              <a:lnSpc>
                <a:spcPct val="115000"/>
              </a:lnSpc>
              <a:spcBef>
                <a:spcPts val="0"/>
              </a:spcBef>
              <a:spcAft>
                <a:spcPts val="0"/>
              </a:spcAft>
              <a:buNone/>
            </a:pPr>
            <a:r>
              <a:t/>
            </a:r>
            <a:endParaRPr/>
          </a:p>
        </p:txBody>
      </p:sp>
      <p:sp>
        <p:nvSpPr>
          <p:cNvPr id="188" name="Google Shape;188;p20"/>
          <p:cNvSpPr txBox="1"/>
          <p:nvPr>
            <p:ph type="title"/>
          </p:nvPr>
        </p:nvSpPr>
        <p:spPr>
          <a:xfrm>
            <a:off x="311700" y="149950"/>
            <a:ext cx="8520600" cy="448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Backend: key responsibilities and main concepts </a:t>
            </a:r>
            <a:endParaRPr sz="1800"/>
          </a:p>
        </p:txBody>
      </p:sp>
      <p:sp>
        <p:nvSpPr>
          <p:cNvPr id="189" name="Google Shape;189;p20"/>
          <p:cNvSpPr/>
          <p:nvPr/>
        </p:nvSpPr>
        <p:spPr>
          <a:xfrm>
            <a:off x="632358" y="1220200"/>
            <a:ext cx="1992300" cy="2702100"/>
          </a:xfrm>
          <a:prstGeom prst="rect">
            <a:avLst/>
          </a:prstGeom>
          <a:solidFill>
            <a:schemeClr val="lt1"/>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GB"/>
              <a:t>backend</a:t>
            </a:r>
            <a:endParaRPr/>
          </a:p>
        </p:txBody>
      </p:sp>
      <p:cxnSp>
        <p:nvCxnSpPr>
          <p:cNvPr id="190" name="Google Shape;190;p20"/>
          <p:cNvCxnSpPr/>
          <p:nvPr/>
        </p:nvCxnSpPr>
        <p:spPr>
          <a:xfrm flipH="1">
            <a:off x="961625" y="1219050"/>
            <a:ext cx="4500" cy="2705400"/>
          </a:xfrm>
          <a:prstGeom prst="straightConnector1">
            <a:avLst/>
          </a:prstGeom>
          <a:noFill/>
          <a:ln cap="flat" cmpd="sng" w="9525">
            <a:solidFill>
              <a:schemeClr val="dk2"/>
            </a:solidFill>
            <a:prstDash val="solid"/>
            <a:round/>
            <a:headEnd len="med" w="med" type="none"/>
            <a:tailEnd len="med" w="med" type="none"/>
          </a:ln>
        </p:spPr>
      </p:cxnSp>
      <p:sp>
        <p:nvSpPr>
          <p:cNvPr id="191" name="Google Shape;191;p20"/>
          <p:cNvSpPr txBox="1"/>
          <p:nvPr/>
        </p:nvSpPr>
        <p:spPr>
          <a:xfrm>
            <a:off x="680875" y="1357075"/>
            <a:ext cx="228900" cy="2328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t/>
            </a:r>
            <a:endParaRPr sz="1000"/>
          </a:p>
          <a:p>
            <a:pPr indent="0" lvl="0" marL="0" rtl="0">
              <a:spcBef>
                <a:spcPts val="0"/>
              </a:spcBef>
              <a:spcAft>
                <a:spcPts val="0"/>
              </a:spcAft>
              <a:buNone/>
            </a:pPr>
            <a:r>
              <a:rPr lang="en-GB" sz="1000"/>
              <a:t>REST</a:t>
            </a:r>
            <a:endParaRPr sz="1000"/>
          </a:p>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rPr lang="en-GB" sz="1000"/>
              <a:t>API</a:t>
            </a:r>
            <a:endParaRPr sz="1000"/>
          </a:p>
        </p:txBody>
      </p:sp>
      <p:cxnSp>
        <p:nvCxnSpPr>
          <p:cNvPr id="192" name="Google Shape;192;p20"/>
          <p:cNvCxnSpPr/>
          <p:nvPr/>
        </p:nvCxnSpPr>
        <p:spPr>
          <a:xfrm flipH="1">
            <a:off x="2305575" y="1219050"/>
            <a:ext cx="4500" cy="2705400"/>
          </a:xfrm>
          <a:prstGeom prst="straightConnector1">
            <a:avLst/>
          </a:prstGeom>
          <a:noFill/>
          <a:ln cap="flat" cmpd="sng" w="9525">
            <a:solidFill>
              <a:schemeClr val="dk2"/>
            </a:solidFill>
            <a:prstDash val="solid"/>
            <a:round/>
            <a:headEnd len="med" w="med" type="none"/>
            <a:tailEnd len="med" w="med" type="none"/>
          </a:ln>
        </p:spPr>
      </p:cxnSp>
      <p:sp>
        <p:nvSpPr>
          <p:cNvPr id="193" name="Google Shape;193;p20"/>
          <p:cNvSpPr txBox="1"/>
          <p:nvPr/>
        </p:nvSpPr>
        <p:spPr>
          <a:xfrm>
            <a:off x="2354925" y="1403675"/>
            <a:ext cx="228900" cy="2328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t/>
            </a:r>
            <a:endParaRPr sz="1000"/>
          </a:p>
          <a:p>
            <a:pPr indent="0" lvl="0" marL="0" rtl="0">
              <a:spcBef>
                <a:spcPts val="0"/>
              </a:spcBef>
              <a:spcAft>
                <a:spcPts val="0"/>
              </a:spcAft>
              <a:buNone/>
            </a:pPr>
            <a:r>
              <a:rPr lang="en-GB" sz="1000"/>
              <a:t>ORM</a:t>
            </a:r>
            <a:endParaRPr sz="1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1"/>
          <p:cNvSpPr/>
          <p:nvPr/>
        </p:nvSpPr>
        <p:spPr>
          <a:xfrm>
            <a:off x="1089199" y="1877549"/>
            <a:ext cx="1181400" cy="967875"/>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Database</a:t>
            </a:r>
            <a:endParaRPr/>
          </a:p>
        </p:txBody>
      </p:sp>
      <p:sp>
        <p:nvSpPr>
          <p:cNvPr id="199" name="Google Shape;199;p21"/>
          <p:cNvSpPr txBox="1"/>
          <p:nvPr/>
        </p:nvSpPr>
        <p:spPr>
          <a:xfrm>
            <a:off x="3378725" y="805100"/>
            <a:ext cx="5266800" cy="3321600"/>
          </a:xfrm>
          <a:prstGeom prst="rect">
            <a:avLst/>
          </a:prstGeom>
          <a:noFill/>
          <a:ln>
            <a:noFill/>
          </a:ln>
        </p:spPr>
        <p:txBody>
          <a:bodyPr anchorCtr="0" anchor="t" bIns="91425" lIns="91425" spcFirstLastPara="1" rIns="91425" wrap="square" tIns="91425">
            <a:noAutofit/>
          </a:bodyPr>
          <a:lstStyle/>
          <a:p>
            <a:pPr indent="-304800" lvl="0" marL="457200" rtl="0">
              <a:lnSpc>
                <a:spcPct val="100000"/>
              </a:lnSpc>
              <a:spcBef>
                <a:spcPts val="0"/>
              </a:spcBef>
              <a:spcAft>
                <a:spcPts val="0"/>
              </a:spcAft>
              <a:buSzPts val="1200"/>
              <a:buChar char="●"/>
            </a:pPr>
            <a:r>
              <a:rPr lang="en-GB" sz="1200"/>
              <a:t>Stores user and application data</a:t>
            </a:r>
            <a:endParaRPr sz="1200"/>
          </a:p>
          <a:p>
            <a:pPr indent="-304800" lvl="0" marL="457200" rtl="0">
              <a:lnSpc>
                <a:spcPct val="100000"/>
              </a:lnSpc>
              <a:spcBef>
                <a:spcPts val="1000"/>
              </a:spcBef>
              <a:spcAft>
                <a:spcPts val="0"/>
              </a:spcAft>
              <a:buSzPts val="1200"/>
              <a:buChar char="●"/>
            </a:pPr>
            <a:r>
              <a:rPr lang="en-GB" sz="1200"/>
              <a:t>With the </a:t>
            </a:r>
            <a:r>
              <a:rPr lang="en-GB" sz="1200"/>
              <a:t>availability</a:t>
            </a:r>
            <a:r>
              <a:rPr lang="en-GB" sz="1200"/>
              <a:t> of ORMs, developers deal less and less with databases directly, but it is still good to know</a:t>
            </a:r>
            <a:br>
              <a:rPr lang="en-GB" sz="1200"/>
            </a:br>
            <a:endParaRPr sz="1200"/>
          </a:p>
          <a:p>
            <a:pPr indent="0" lvl="0" marL="0" rtl="0">
              <a:lnSpc>
                <a:spcPct val="115000"/>
              </a:lnSpc>
              <a:spcBef>
                <a:spcPts val="1000"/>
              </a:spcBef>
              <a:spcAft>
                <a:spcPts val="0"/>
              </a:spcAft>
              <a:buNone/>
            </a:pPr>
            <a:r>
              <a:rPr lang="en-GB"/>
              <a:t>Main concepts to get familiar with-</a:t>
            </a:r>
            <a:endParaRPr/>
          </a:p>
          <a:p>
            <a:pPr indent="-298450" lvl="0" marL="457200" rtl="0">
              <a:lnSpc>
                <a:spcPct val="115000"/>
              </a:lnSpc>
              <a:spcBef>
                <a:spcPts val="0"/>
              </a:spcBef>
              <a:spcAft>
                <a:spcPts val="0"/>
              </a:spcAft>
              <a:buSzPts val="1100"/>
              <a:buChar char="●"/>
            </a:pPr>
            <a:r>
              <a:rPr lang="en-GB" sz="1100"/>
              <a:t>Types of databases (e.g. Relational, non-relational)</a:t>
            </a:r>
            <a:endParaRPr sz="1100"/>
          </a:p>
          <a:p>
            <a:pPr indent="-298450" lvl="0" marL="457200" rtl="0">
              <a:lnSpc>
                <a:spcPct val="115000"/>
              </a:lnSpc>
              <a:spcBef>
                <a:spcPts val="0"/>
              </a:spcBef>
              <a:spcAft>
                <a:spcPts val="0"/>
              </a:spcAft>
              <a:buSzPts val="1100"/>
              <a:buChar char="●"/>
            </a:pPr>
            <a:r>
              <a:rPr lang="en-GB" sz="1100"/>
              <a:t>Database backups</a:t>
            </a:r>
            <a:endParaRPr sz="1100"/>
          </a:p>
          <a:p>
            <a:pPr indent="-298450" lvl="0" marL="457200" rtl="0">
              <a:lnSpc>
                <a:spcPct val="115000"/>
              </a:lnSpc>
              <a:spcBef>
                <a:spcPts val="0"/>
              </a:spcBef>
              <a:spcAft>
                <a:spcPts val="0"/>
              </a:spcAft>
              <a:buSzPts val="1100"/>
              <a:buChar char="●"/>
            </a:pPr>
            <a:r>
              <a:rPr lang="en-GB" sz="1100"/>
              <a:t>Database query languages (e.g. SQL)</a:t>
            </a:r>
            <a:endParaRPr sz="1100"/>
          </a:p>
          <a:p>
            <a:pPr indent="-298450" lvl="0" marL="457200" rtl="0">
              <a:lnSpc>
                <a:spcPct val="115000"/>
              </a:lnSpc>
              <a:spcBef>
                <a:spcPts val="0"/>
              </a:spcBef>
              <a:spcAft>
                <a:spcPts val="0"/>
              </a:spcAft>
              <a:buSzPts val="1100"/>
              <a:buChar char="●"/>
            </a:pPr>
            <a:r>
              <a:rPr lang="en-GB" sz="1100"/>
              <a:t>Scripting languages (e.g. </a:t>
            </a:r>
            <a:r>
              <a:rPr lang="en-GB" sz="1100">
                <a:solidFill>
                  <a:srgbClr val="222222"/>
                </a:solidFill>
                <a:highlight>
                  <a:srgbClr val="FFFFFF"/>
                </a:highlight>
              </a:rPr>
              <a:t>PL/SQL</a:t>
            </a:r>
            <a:r>
              <a:rPr lang="en-GB" sz="1100"/>
              <a:t>)</a:t>
            </a:r>
            <a:endParaRPr sz="1100"/>
          </a:p>
          <a:p>
            <a:pPr indent="-298450" lvl="0" marL="457200" rtl="0">
              <a:lnSpc>
                <a:spcPct val="115000"/>
              </a:lnSpc>
              <a:spcBef>
                <a:spcPts val="0"/>
              </a:spcBef>
              <a:spcAft>
                <a:spcPts val="0"/>
              </a:spcAft>
              <a:buSzPts val="1100"/>
              <a:buChar char="●"/>
            </a:pPr>
            <a:r>
              <a:rPr lang="en-GB" sz="1100"/>
              <a:t>...</a:t>
            </a:r>
            <a:endParaRPr sz="1100"/>
          </a:p>
          <a:p>
            <a:pPr indent="0" lvl="0" marL="0" rtl="0">
              <a:lnSpc>
                <a:spcPct val="115000"/>
              </a:lnSpc>
              <a:spcBef>
                <a:spcPts val="0"/>
              </a:spcBef>
              <a:spcAft>
                <a:spcPts val="0"/>
              </a:spcAft>
              <a:buNone/>
            </a:pPr>
            <a:r>
              <a:t/>
            </a:r>
            <a:endParaRPr/>
          </a:p>
        </p:txBody>
      </p:sp>
      <p:sp>
        <p:nvSpPr>
          <p:cNvPr id="200" name="Google Shape;200;p21"/>
          <p:cNvSpPr txBox="1"/>
          <p:nvPr>
            <p:ph type="title"/>
          </p:nvPr>
        </p:nvSpPr>
        <p:spPr>
          <a:xfrm>
            <a:off x="311700" y="149950"/>
            <a:ext cx="8520600" cy="448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t>Database</a:t>
            </a:r>
            <a:r>
              <a:rPr lang="en-GB" sz="1800"/>
              <a:t>: key responsibilities and main concepts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